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9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89"/>
    <a:srgbClr val="E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78999" autoAdjust="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60" y="-90"/>
      </p:cViewPr>
      <p:guideLst>
        <p:guide orient="horz" pos="3131"/>
        <p:guide pos="2145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EF67F24-9DE4-445A-A452-BA3D98FDF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86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3452D-FBB8-402C-B934-5CA5995171C9}" type="datetimeFigureOut">
              <a:rPr lang="en-GB" smtClean="0"/>
              <a:t>06/05/2014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8300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33EC2-08B8-41D2-8D4D-19F169A8E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56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33EC2-08B8-41D2-8D4D-19F169A8EB0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0690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Declarations</a:t>
            </a:r>
            <a:r>
              <a:rPr lang="fr-FR" baseline="0" dirty="0" smtClean="0"/>
              <a:t> are </a:t>
            </a:r>
            <a:r>
              <a:rPr lang="fr-FR" baseline="0" dirty="0" err="1" smtClean="0"/>
              <a:t>generally</a:t>
            </a:r>
            <a:r>
              <a:rPr lang="fr-FR" baseline="0" dirty="0" smtClean="0"/>
              <a:t> made at the </a:t>
            </a:r>
            <a:r>
              <a:rPr lang="fr-FR" baseline="0" dirty="0" err="1" smtClean="0"/>
              <a:t>beginning</a:t>
            </a:r>
            <a:r>
              <a:rPr lang="fr-FR" baseline="0" dirty="0" smtClean="0"/>
              <a:t> of the </a:t>
            </a:r>
            <a:r>
              <a:rPr lang="fr-FR" baseline="0" dirty="0" err="1" smtClean="0"/>
              <a:t>term</a:t>
            </a:r>
            <a:r>
              <a:rPr lang="fr-FR" baseline="0" dirty="0" smtClean="0"/>
              <a:t> of office. </a:t>
            </a:r>
            <a:r>
              <a:rPr lang="fr-FR" baseline="0" dirty="0" err="1" smtClean="0"/>
              <a:t>Periodicity</a:t>
            </a:r>
            <a:r>
              <a:rPr lang="fr-FR" baseline="0" dirty="0" smtClean="0"/>
              <a:t> varies </a:t>
            </a:r>
            <a:r>
              <a:rPr lang="fr-FR" baseline="0" dirty="0" err="1" smtClean="0"/>
              <a:t>after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: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yearly</a:t>
            </a:r>
            <a:r>
              <a:rPr lang="fr-FR" baseline="0" dirty="0" smtClean="0"/>
              <a:t> (</a:t>
            </a:r>
            <a:r>
              <a:rPr lang="fr-FR" baseline="0" dirty="0" err="1" smtClean="0"/>
              <a:t>Latvia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Poland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Slovakia</a:t>
            </a:r>
            <a:r>
              <a:rPr lang="fr-FR" baseline="0" dirty="0" smtClean="0"/>
              <a:t>), </a:t>
            </a:r>
            <a:r>
              <a:rPr lang="fr-FR" baseline="0" dirty="0" err="1" smtClean="0"/>
              <a:t>when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a </a:t>
            </a:r>
            <a:r>
              <a:rPr lang="fr-FR" baseline="0" dirty="0" err="1" smtClean="0"/>
              <a:t>significant</a:t>
            </a:r>
            <a:r>
              <a:rPr lang="fr-FR" baseline="0" dirty="0" smtClean="0"/>
              <a:t> change in </a:t>
            </a:r>
            <a:r>
              <a:rPr lang="fr-FR" baseline="0" dirty="0" err="1" smtClean="0"/>
              <a:t>assets</a:t>
            </a:r>
            <a:r>
              <a:rPr lang="fr-FR" baseline="0" dirty="0" smtClean="0"/>
              <a:t> (FYROM, Spain, </a:t>
            </a:r>
            <a:r>
              <a:rPr lang="fr-FR" baseline="0" dirty="0" err="1" smtClean="0"/>
              <a:t>Estonia</a:t>
            </a:r>
            <a:r>
              <a:rPr lang="fr-FR" baseline="0" dirty="0" smtClean="0"/>
              <a:t>, France…) and/or </a:t>
            </a:r>
            <a:r>
              <a:rPr lang="fr-FR" baseline="0" dirty="0" err="1" smtClean="0"/>
              <a:t>after</a:t>
            </a:r>
            <a:r>
              <a:rPr lang="fr-FR" baseline="0" dirty="0" smtClean="0"/>
              <a:t> the end of the </a:t>
            </a:r>
            <a:r>
              <a:rPr lang="fr-FR" baseline="0" dirty="0" err="1" smtClean="0"/>
              <a:t>term</a:t>
            </a:r>
            <a:r>
              <a:rPr lang="fr-FR" baseline="0" dirty="0" smtClean="0"/>
              <a:t> of office (Spain, France, </a:t>
            </a:r>
            <a:r>
              <a:rPr lang="fr-FR" baseline="0" dirty="0" err="1" smtClean="0"/>
              <a:t>Latvia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Slovenia</a:t>
            </a:r>
            <a:r>
              <a:rPr lang="fr-FR" baseline="0" dirty="0" smtClean="0"/>
              <a:t>). In </a:t>
            </a:r>
            <a:r>
              <a:rPr lang="fr-FR" baseline="0" dirty="0" err="1" smtClean="0"/>
              <a:t>most</a:t>
            </a:r>
            <a:r>
              <a:rPr lang="fr-FR" baseline="0" dirty="0" smtClean="0"/>
              <a:t> cases, </a:t>
            </a:r>
            <a:r>
              <a:rPr lang="fr-FR" baseline="0" dirty="0" err="1" smtClean="0"/>
              <a:t>declarations</a:t>
            </a:r>
            <a:r>
              <a:rPr lang="fr-FR" baseline="0" dirty="0" smtClean="0"/>
              <a:t> are public on </a:t>
            </a:r>
            <a:r>
              <a:rPr lang="fr-FR" baseline="0" dirty="0" err="1" smtClean="0"/>
              <a:t>Parliament’s</a:t>
            </a:r>
            <a:r>
              <a:rPr lang="fr-FR" baseline="0" dirty="0" smtClean="0"/>
              <a:t> or </a:t>
            </a:r>
            <a:r>
              <a:rPr lang="fr-FR" baseline="0" dirty="0" err="1" smtClean="0"/>
              <a:t>another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website</a:t>
            </a:r>
            <a:r>
              <a:rPr lang="fr-FR" baseline="0" dirty="0" smtClean="0"/>
              <a:t>.</a:t>
            </a:r>
          </a:p>
          <a:p>
            <a:endParaRPr lang="fr-FR" baseline="0" dirty="0" smtClean="0"/>
          </a:p>
          <a:p>
            <a:r>
              <a:rPr lang="fr-FR" baseline="0" dirty="0" smtClean="0"/>
              <a:t>In </a:t>
            </a:r>
            <a:r>
              <a:rPr lang="fr-FR" baseline="0" dirty="0" err="1" smtClean="0"/>
              <a:t>some</a:t>
            </a:r>
            <a:r>
              <a:rPr lang="fr-FR" baseline="0" dirty="0" smtClean="0"/>
              <a:t> countries, </a:t>
            </a:r>
            <a:r>
              <a:rPr lang="fr-FR" baseline="0" dirty="0" err="1" smtClean="0"/>
              <a:t>declaration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duties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apply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MPs</a:t>
            </a:r>
            <a:r>
              <a:rPr lang="fr-FR" baseline="0" dirty="0" smtClean="0"/>
              <a:t>’ </a:t>
            </a:r>
            <a:r>
              <a:rPr lang="fr-FR" baseline="0" dirty="0" err="1" smtClean="0"/>
              <a:t>income</a:t>
            </a:r>
            <a:r>
              <a:rPr lang="fr-FR" baseline="0" dirty="0" smtClean="0"/>
              <a:t> (Lux), in </a:t>
            </a:r>
            <a:r>
              <a:rPr lang="fr-FR" baseline="0" dirty="0" err="1" smtClean="0"/>
              <a:t>other</a:t>
            </a:r>
            <a:r>
              <a:rPr lang="fr-FR" baseline="0" dirty="0" smtClean="0"/>
              <a:t> countries to </a:t>
            </a:r>
            <a:r>
              <a:rPr lang="fr-FR" baseline="0" dirty="0" err="1" smtClean="0"/>
              <a:t>their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assets</a:t>
            </a:r>
            <a:r>
              <a:rPr lang="fr-FR" baseline="0" dirty="0" smtClean="0"/>
              <a:t> (Spain, FYROM) or to </a:t>
            </a:r>
            <a:r>
              <a:rPr lang="fr-FR" baseline="0" dirty="0" err="1" smtClean="0"/>
              <a:t>their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interests</a:t>
            </a:r>
            <a:r>
              <a:rPr lang="fr-FR" baseline="0" dirty="0" smtClean="0"/>
              <a:t> (UK). </a:t>
            </a:r>
            <a:r>
              <a:rPr lang="fr-FR" baseline="0" dirty="0" err="1" smtClean="0"/>
              <a:t>Several</a:t>
            </a:r>
            <a:r>
              <a:rPr lang="fr-FR" baseline="0" dirty="0" smtClean="0"/>
              <a:t> countries do not </a:t>
            </a:r>
            <a:r>
              <a:rPr lang="fr-FR" baseline="0" dirty="0" err="1" smtClean="0"/>
              <a:t>require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MPs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disclose</a:t>
            </a:r>
            <a:r>
              <a:rPr lang="fr-FR" baseline="0" dirty="0" smtClean="0"/>
              <a:t> quantitative data </a:t>
            </a:r>
          </a:p>
          <a:p>
            <a:r>
              <a:rPr lang="fr-FR" baseline="0" dirty="0" smtClean="0">
                <a:sym typeface="Wingdings" panose="05000000000000000000" pitchFamily="2" charset="2"/>
              </a:rPr>
              <a:t> GRECO </a:t>
            </a:r>
            <a:r>
              <a:rPr lang="fr-FR" baseline="0" dirty="0" err="1" smtClean="0">
                <a:sym typeface="Wingdings" panose="05000000000000000000" pitchFamily="2" charset="2"/>
              </a:rPr>
              <a:t>recommended</a:t>
            </a:r>
            <a:r>
              <a:rPr lang="fr-FR" baseline="0" dirty="0" smtClean="0">
                <a:sym typeface="Wingdings" panose="05000000000000000000" pitchFamily="2" charset="2"/>
              </a:rPr>
              <a:t> to </a:t>
            </a:r>
            <a:r>
              <a:rPr lang="fr-FR" baseline="0" dirty="0" err="1" smtClean="0">
                <a:sym typeface="Wingdings" panose="05000000000000000000" pitchFamily="2" charset="2"/>
              </a:rPr>
              <a:t>add</a:t>
            </a:r>
            <a:r>
              <a:rPr lang="fr-FR" baseline="0" dirty="0" smtClean="0">
                <a:sym typeface="Wingdings" panose="05000000000000000000" pitchFamily="2" charset="2"/>
              </a:rPr>
              <a:t> quantitative data to </a:t>
            </a:r>
            <a:r>
              <a:rPr lang="fr-FR" baseline="0" dirty="0" err="1" smtClean="0">
                <a:sym typeface="Wingdings" panose="05000000000000000000" pitchFamily="2" charset="2"/>
              </a:rPr>
              <a:t>give</a:t>
            </a:r>
            <a:r>
              <a:rPr lang="fr-FR" baseline="0" dirty="0" smtClean="0">
                <a:sym typeface="Wingdings" panose="05000000000000000000" pitchFamily="2" charset="2"/>
              </a:rPr>
              <a:t> a more </a:t>
            </a:r>
            <a:r>
              <a:rPr lang="fr-FR" baseline="0" dirty="0" err="1" smtClean="0">
                <a:sym typeface="Wingdings" panose="05000000000000000000" pitchFamily="2" charset="2"/>
              </a:rPr>
              <a:t>complete</a:t>
            </a:r>
            <a:r>
              <a:rPr lang="fr-FR" baseline="0" dirty="0" smtClean="0">
                <a:sym typeface="Wingdings" panose="05000000000000000000" pitchFamily="2" charset="2"/>
              </a:rPr>
              <a:t> image of </a:t>
            </a:r>
            <a:r>
              <a:rPr lang="fr-FR" baseline="0" dirty="0" err="1" smtClean="0">
                <a:sym typeface="Wingdings" panose="05000000000000000000" pitchFamily="2" charset="2"/>
              </a:rPr>
              <a:t>MPs</a:t>
            </a:r>
            <a:r>
              <a:rPr lang="fr-FR" baseline="0" dirty="0" smtClean="0">
                <a:sym typeface="Wingdings" panose="05000000000000000000" pitchFamily="2" charset="2"/>
              </a:rPr>
              <a:t>’ </a:t>
            </a:r>
            <a:r>
              <a:rPr lang="fr-FR" baseline="0" dirty="0" err="1" smtClean="0">
                <a:sym typeface="Wingdings" panose="05000000000000000000" pitchFamily="2" charset="2"/>
              </a:rPr>
              <a:t>assets</a:t>
            </a:r>
            <a:r>
              <a:rPr lang="fr-FR" baseline="0" dirty="0" smtClean="0">
                <a:sym typeface="Wingdings" panose="05000000000000000000" pitchFamily="2" charset="2"/>
              </a:rPr>
              <a:t> and </a:t>
            </a:r>
            <a:r>
              <a:rPr lang="fr-FR" baseline="0" dirty="0" err="1" smtClean="0">
                <a:sym typeface="Wingdings" panose="05000000000000000000" pitchFamily="2" charset="2"/>
              </a:rPr>
              <a:t>interests</a:t>
            </a:r>
            <a:r>
              <a:rPr lang="fr-FR" baseline="0" dirty="0" smtClean="0">
                <a:sym typeface="Wingdings" panose="05000000000000000000" pitchFamily="2" charset="2"/>
              </a:rPr>
              <a:t>, in </a:t>
            </a:r>
            <a:r>
              <a:rPr lang="fr-FR" baseline="0" dirty="0" err="1" smtClean="0">
                <a:sym typeface="Wingdings" panose="05000000000000000000" pitchFamily="2" charset="2"/>
              </a:rPr>
              <a:t>order</a:t>
            </a:r>
            <a:r>
              <a:rPr lang="fr-FR" baseline="0" dirty="0" smtClean="0">
                <a:sym typeface="Wingdings" panose="05000000000000000000" pitchFamily="2" charset="2"/>
              </a:rPr>
              <a:t> to </a:t>
            </a:r>
            <a:r>
              <a:rPr lang="fr-FR" baseline="0" dirty="0" err="1" smtClean="0">
                <a:sym typeface="Wingdings" panose="05000000000000000000" pitchFamily="2" charset="2"/>
              </a:rPr>
              <a:t>enable</a:t>
            </a:r>
            <a:r>
              <a:rPr lang="fr-FR" baseline="0" dirty="0" smtClean="0">
                <a:sym typeface="Wingdings" panose="05000000000000000000" pitchFamily="2" charset="2"/>
              </a:rPr>
              <a:t> a </a:t>
            </a:r>
            <a:r>
              <a:rPr lang="fr-FR" baseline="0" dirty="0" err="1" smtClean="0">
                <a:sym typeface="Wingdings" panose="05000000000000000000" pitchFamily="2" charset="2"/>
              </a:rPr>
              <a:t>better</a:t>
            </a:r>
            <a:r>
              <a:rPr lang="fr-FR" baseline="0" dirty="0" smtClean="0">
                <a:sym typeface="Wingdings" panose="05000000000000000000" pitchFamily="2" charset="2"/>
              </a:rPr>
              <a:t> </a:t>
            </a:r>
            <a:r>
              <a:rPr lang="fr-FR" baseline="0" dirty="0" err="1" smtClean="0">
                <a:sym typeface="Wingdings" panose="05000000000000000000" pitchFamily="2" charset="2"/>
              </a:rPr>
              <a:t>detection</a:t>
            </a:r>
            <a:r>
              <a:rPr lang="fr-FR" baseline="0" dirty="0" smtClean="0">
                <a:sym typeface="Wingdings" panose="05000000000000000000" pitchFamily="2" charset="2"/>
              </a:rPr>
              <a:t> of </a:t>
            </a:r>
            <a:r>
              <a:rPr lang="fr-FR" baseline="0" dirty="0" err="1" smtClean="0">
                <a:sym typeface="Wingdings" panose="05000000000000000000" pitchFamily="2" charset="2"/>
              </a:rPr>
              <a:t>CoI</a:t>
            </a:r>
            <a:r>
              <a:rPr lang="fr-FR" baseline="0" dirty="0" smtClean="0">
                <a:sym typeface="Wingdings" panose="05000000000000000000" pitchFamily="2" charset="2"/>
              </a:rPr>
              <a:t>. </a:t>
            </a:r>
            <a:r>
              <a:rPr lang="fr-FR" baseline="0" dirty="0" err="1" smtClean="0">
                <a:sym typeface="Wingdings" panose="05000000000000000000" pitchFamily="2" charset="2"/>
              </a:rPr>
              <a:t>Consideration</a:t>
            </a:r>
            <a:r>
              <a:rPr lang="fr-FR" baseline="0" dirty="0" smtClean="0">
                <a:sym typeface="Wingdings" panose="05000000000000000000" pitchFamily="2" charset="2"/>
              </a:rPr>
              <a:t> of extension to </a:t>
            </a:r>
            <a:r>
              <a:rPr lang="fr-FR" baseline="0" dirty="0" err="1" smtClean="0">
                <a:sym typeface="Wingdings" panose="05000000000000000000" pitchFamily="2" charset="2"/>
              </a:rPr>
              <a:t>spouses</a:t>
            </a:r>
            <a:r>
              <a:rPr lang="fr-FR" baseline="0" dirty="0" smtClean="0">
                <a:sym typeface="Wingdings" panose="05000000000000000000" pitchFamily="2" charset="2"/>
              </a:rPr>
              <a:t> and </a:t>
            </a:r>
            <a:r>
              <a:rPr lang="fr-FR" baseline="0" dirty="0" err="1" smtClean="0">
                <a:sym typeface="Wingdings" panose="05000000000000000000" pitchFamily="2" charset="2"/>
              </a:rPr>
              <a:t>dependent</a:t>
            </a:r>
            <a:r>
              <a:rPr lang="fr-FR" baseline="0" dirty="0" smtClean="0">
                <a:sym typeface="Wingdings" panose="05000000000000000000" pitchFamily="2" charset="2"/>
              </a:rPr>
              <a:t> </a:t>
            </a:r>
            <a:r>
              <a:rPr lang="fr-FR" baseline="0" dirty="0" err="1" smtClean="0">
                <a:sym typeface="Wingdings" panose="05000000000000000000" pitchFamily="2" charset="2"/>
              </a:rPr>
              <a:t>family</a:t>
            </a:r>
            <a:r>
              <a:rPr lang="fr-FR" baseline="0" dirty="0" smtClean="0">
                <a:sym typeface="Wingdings" panose="05000000000000000000" pitchFamily="2" charset="2"/>
              </a:rPr>
              <a:t> </a:t>
            </a:r>
            <a:r>
              <a:rPr lang="fr-FR" baseline="0" dirty="0" err="1" smtClean="0">
                <a:sym typeface="Wingdings" panose="05000000000000000000" pitchFamily="2" charset="2"/>
              </a:rPr>
              <a:t>members</a:t>
            </a:r>
            <a:r>
              <a:rPr lang="fr-FR" baseline="0" dirty="0" smtClean="0">
                <a:sym typeface="Wingdings" panose="05000000000000000000" pitchFamily="2" charset="2"/>
              </a:rPr>
              <a:t> </a:t>
            </a:r>
            <a:r>
              <a:rPr lang="fr-FR" baseline="0" dirty="0" err="1" smtClean="0">
                <a:sym typeface="Wingdings" panose="05000000000000000000" pitchFamily="2" charset="2"/>
              </a:rPr>
              <a:t>aim</a:t>
            </a:r>
            <a:r>
              <a:rPr lang="fr-FR" baseline="0" dirty="0" smtClean="0">
                <a:sym typeface="Wingdings" panose="05000000000000000000" pitchFamily="2" charset="2"/>
              </a:rPr>
              <a:t> at </a:t>
            </a:r>
            <a:r>
              <a:rPr lang="fr-FR" baseline="0" dirty="0" err="1" smtClean="0">
                <a:sym typeface="Wingdings" panose="05000000000000000000" pitchFamily="2" charset="2"/>
              </a:rPr>
              <a:t>avoiding</a:t>
            </a:r>
            <a:r>
              <a:rPr lang="fr-FR" baseline="0" dirty="0" smtClean="0">
                <a:sym typeface="Wingdings" panose="05000000000000000000" pitchFamily="2" charset="2"/>
              </a:rPr>
              <a:t> </a:t>
            </a:r>
            <a:r>
              <a:rPr lang="fr-FR" baseline="0" dirty="0" err="1" smtClean="0">
                <a:sym typeface="Wingdings" panose="05000000000000000000" pitchFamily="2" charset="2"/>
              </a:rPr>
              <a:t>that</a:t>
            </a:r>
            <a:r>
              <a:rPr lang="fr-FR" baseline="0" dirty="0" smtClean="0">
                <a:sym typeface="Wingdings" panose="05000000000000000000" pitchFamily="2" charset="2"/>
              </a:rPr>
              <a:t> MP </a:t>
            </a:r>
            <a:r>
              <a:rPr lang="fr-FR" baseline="0" dirty="0" err="1" smtClean="0">
                <a:sym typeface="Wingdings" panose="05000000000000000000" pitchFamily="2" charset="2"/>
              </a:rPr>
              <a:t>circumvent</a:t>
            </a:r>
            <a:r>
              <a:rPr lang="fr-FR" baseline="0" dirty="0" smtClean="0">
                <a:sym typeface="Wingdings" panose="05000000000000000000" pitchFamily="2" charset="2"/>
              </a:rPr>
              <a:t> the </a:t>
            </a:r>
            <a:r>
              <a:rPr lang="fr-FR" baseline="0" dirty="0" err="1" smtClean="0">
                <a:sym typeface="Wingdings" panose="05000000000000000000" pitchFamily="2" charset="2"/>
              </a:rPr>
              <a:t>rules</a:t>
            </a:r>
            <a:r>
              <a:rPr lang="fr-FR" baseline="0" dirty="0" smtClean="0">
                <a:sym typeface="Wingdings" panose="05000000000000000000" pitchFamily="2" charset="2"/>
              </a:rPr>
              <a:t> by </a:t>
            </a:r>
            <a:r>
              <a:rPr lang="fr-FR" baseline="0" dirty="0" err="1" smtClean="0">
                <a:sym typeface="Wingdings" panose="05000000000000000000" pitchFamily="2" charset="2"/>
              </a:rPr>
              <a:t>transferring</a:t>
            </a:r>
            <a:r>
              <a:rPr lang="fr-FR" baseline="0" dirty="0" smtClean="0">
                <a:sym typeface="Wingdings" panose="05000000000000000000" pitchFamily="2" charset="2"/>
              </a:rPr>
              <a:t> </a:t>
            </a:r>
            <a:r>
              <a:rPr lang="fr-FR" baseline="0" dirty="0" err="1" smtClean="0">
                <a:sym typeface="Wingdings" panose="05000000000000000000" pitchFamily="2" charset="2"/>
              </a:rPr>
              <a:t>their</a:t>
            </a:r>
            <a:r>
              <a:rPr lang="fr-FR" baseline="0" dirty="0" smtClean="0">
                <a:sym typeface="Wingdings" panose="05000000000000000000" pitchFamily="2" charset="2"/>
              </a:rPr>
              <a:t> </a:t>
            </a:r>
            <a:r>
              <a:rPr lang="fr-FR" baseline="0" dirty="0" err="1" smtClean="0">
                <a:sym typeface="Wingdings" panose="05000000000000000000" pitchFamily="2" charset="2"/>
              </a:rPr>
              <a:t>assets</a:t>
            </a:r>
            <a:r>
              <a:rPr lang="fr-FR" baseline="0" dirty="0" smtClean="0">
                <a:sym typeface="Wingdings" panose="05000000000000000000" pitchFamily="2" charset="2"/>
              </a:rPr>
              <a:t> to </a:t>
            </a:r>
            <a:r>
              <a:rPr lang="fr-FR" baseline="0" dirty="0" err="1" smtClean="0">
                <a:sym typeface="Wingdings" panose="05000000000000000000" pitchFamily="2" charset="2"/>
              </a:rPr>
              <a:t>their</a:t>
            </a:r>
            <a:r>
              <a:rPr lang="fr-FR" baseline="0" dirty="0" smtClean="0">
                <a:sym typeface="Wingdings" panose="05000000000000000000" pitchFamily="2" charset="2"/>
              </a:rPr>
              <a:t> close relatives. </a:t>
            </a:r>
            <a:r>
              <a:rPr lang="fr-FR" baseline="0" dirty="0" err="1" smtClean="0">
                <a:sym typeface="Wingdings" panose="05000000000000000000" pitchFamily="2" charset="2"/>
              </a:rPr>
              <a:t>Privacy</a:t>
            </a:r>
            <a:r>
              <a:rPr lang="fr-FR" baseline="0" dirty="0" smtClean="0">
                <a:sym typeface="Wingdings" panose="05000000000000000000" pitchFamily="2" charset="2"/>
              </a:rPr>
              <a:t> </a:t>
            </a:r>
            <a:r>
              <a:rPr lang="fr-FR" baseline="0" dirty="0" err="1" smtClean="0">
                <a:sym typeface="Wingdings" panose="05000000000000000000" pitchFamily="2" charset="2"/>
              </a:rPr>
              <a:t>is</a:t>
            </a:r>
            <a:r>
              <a:rPr lang="fr-FR" baseline="0" dirty="0" smtClean="0">
                <a:sym typeface="Wingdings" panose="05000000000000000000" pitchFamily="2" charset="2"/>
              </a:rPr>
              <a:t> a </a:t>
            </a:r>
            <a:r>
              <a:rPr lang="fr-FR" baseline="0" dirty="0" err="1" smtClean="0">
                <a:sym typeface="Wingdings" panose="05000000000000000000" pitchFamily="2" charset="2"/>
              </a:rPr>
              <a:t>concern</a:t>
            </a:r>
            <a:r>
              <a:rPr lang="fr-FR" baseline="0" dirty="0" smtClean="0">
                <a:sym typeface="Wingdings" panose="05000000000000000000" pitchFamily="2" charset="2"/>
              </a:rPr>
              <a:t> of course: an </a:t>
            </a:r>
            <a:r>
              <a:rPr lang="fr-FR" baseline="0" dirty="0" err="1" smtClean="0">
                <a:sym typeface="Wingdings" panose="05000000000000000000" pitchFamily="2" charset="2"/>
              </a:rPr>
              <a:t>appropriate</a:t>
            </a:r>
            <a:r>
              <a:rPr lang="fr-FR" baseline="0" dirty="0" smtClean="0">
                <a:sym typeface="Wingdings" panose="05000000000000000000" pitchFamily="2" charset="2"/>
              </a:rPr>
              <a:t> balance </a:t>
            </a:r>
            <a:r>
              <a:rPr lang="fr-FR" baseline="0" dirty="0" err="1" smtClean="0">
                <a:sym typeface="Wingdings" panose="05000000000000000000" pitchFamily="2" charset="2"/>
              </a:rPr>
              <a:t>may</a:t>
            </a:r>
            <a:r>
              <a:rPr lang="fr-FR" baseline="0" dirty="0" smtClean="0">
                <a:sym typeface="Wingdings" panose="05000000000000000000" pitchFamily="2" charset="2"/>
              </a:rPr>
              <a:t> </a:t>
            </a:r>
            <a:r>
              <a:rPr lang="fr-FR" baseline="0" dirty="0" err="1" smtClean="0">
                <a:sym typeface="Wingdings" panose="05000000000000000000" pitchFamily="2" charset="2"/>
              </a:rPr>
              <a:t>be</a:t>
            </a:r>
            <a:r>
              <a:rPr lang="fr-FR" baseline="0" dirty="0" smtClean="0">
                <a:sym typeface="Wingdings" panose="05000000000000000000" pitchFamily="2" charset="2"/>
              </a:rPr>
              <a:t> </a:t>
            </a:r>
            <a:r>
              <a:rPr lang="fr-FR" baseline="0" dirty="0" err="1" smtClean="0">
                <a:sym typeface="Wingdings" panose="05000000000000000000" pitchFamily="2" charset="2"/>
              </a:rPr>
              <a:t>struck</a:t>
            </a:r>
            <a:r>
              <a:rPr lang="fr-FR" baseline="0" dirty="0" smtClean="0">
                <a:sym typeface="Wingdings" panose="05000000000000000000" pitchFamily="2" charset="2"/>
              </a:rPr>
              <a:t> by </a:t>
            </a:r>
            <a:r>
              <a:rPr lang="fr-FR" baseline="0" dirty="0" err="1" smtClean="0">
                <a:sym typeface="Wingdings" panose="05000000000000000000" pitchFamily="2" charset="2"/>
              </a:rPr>
              <a:t>requiring</a:t>
            </a:r>
            <a:r>
              <a:rPr lang="fr-FR" baseline="0" dirty="0" smtClean="0">
                <a:sym typeface="Wingdings" panose="05000000000000000000" pitchFamily="2" charset="2"/>
              </a:rPr>
              <a:t> </a:t>
            </a:r>
            <a:r>
              <a:rPr lang="fr-FR" baseline="0" dirty="0" err="1" smtClean="0">
                <a:sym typeface="Wingdings" panose="05000000000000000000" pitchFamily="2" charset="2"/>
              </a:rPr>
              <a:t>MPs</a:t>
            </a:r>
            <a:r>
              <a:rPr lang="fr-FR" baseline="0" dirty="0" smtClean="0">
                <a:sym typeface="Wingdings" panose="05000000000000000000" pitchFamily="2" charset="2"/>
              </a:rPr>
              <a:t> to </a:t>
            </a:r>
            <a:r>
              <a:rPr lang="fr-FR" baseline="0" dirty="0" err="1" smtClean="0">
                <a:sym typeface="Wingdings" panose="05000000000000000000" pitchFamily="2" charset="2"/>
              </a:rPr>
              <a:t>disclose</a:t>
            </a:r>
            <a:r>
              <a:rPr lang="fr-FR" baseline="0" dirty="0" smtClean="0">
                <a:sym typeface="Wingdings" panose="05000000000000000000" pitchFamily="2" charset="2"/>
              </a:rPr>
              <a:t> information about </a:t>
            </a:r>
            <a:r>
              <a:rPr lang="fr-FR" baseline="0" dirty="0" err="1" smtClean="0">
                <a:sym typeface="Wingdings" panose="05000000000000000000" pitchFamily="2" charset="2"/>
              </a:rPr>
              <a:t>their</a:t>
            </a:r>
            <a:r>
              <a:rPr lang="fr-FR" baseline="0" dirty="0" smtClean="0">
                <a:sym typeface="Wingdings" panose="05000000000000000000" pitchFamily="2" charset="2"/>
              </a:rPr>
              <a:t> relatives’ </a:t>
            </a:r>
            <a:r>
              <a:rPr lang="fr-FR" baseline="0" dirty="0" err="1" smtClean="0">
                <a:sym typeface="Wingdings" panose="05000000000000000000" pitchFamily="2" charset="2"/>
              </a:rPr>
              <a:t>assets</a:t>
            </a:r>
            <a:r>
              <a:rPr lang="fr-FR" baseline="0" dirty="0" smtClean="0">
                <a:sym typeface="Wingdings" panose="05000000000000000000" pitchFamily="2" charset="2"/>
              </a:rPr>
              <a:t>, </a:t>
            </a:r>
            <a:r>
              <a:rPr lang="fr-FR" baseline="0" dirty="0" err="1" smtClean="0">
                <a:sym typeface="Wingdings" panose="05000000000000000000" pitchFamily="2" charset="2"/>
              </a:rPr>
              <a:t>without</a:t>
            </a:r>
            <a:r>
              <a:rPr lang="fr-FR" baseline="0" dirty="0" smtClean="0">
                <a:sym typeface="Wingdings" panose="05000000000000000000" pitchFamily="2" charset="2"/>
              </a:rPr>
              <a:t> </a:t>
            </a:r>
            <a:r>
              <a:rPr lang="fr-FR" baseline="0" dirty="0" err="1" smtClean="0">
                <a:sym typeface="Wingdings" panose="05000000000000000000" pitchFamily="2" charset="2"/>
              </a:rPr>
              <a:t>making</a:t>
            </a:r>
            <a:r>
              <a:rPr lang="fr-FR" baseline="0" dirty="0" smtClean="0">
                <a:sym typeface="Wingdings" panose="05000000000000000000" pitchFamily="2" charset="2"/>
              </a:rPr>
              <a:t> </a:t>
            </a:r>
            <a:r>
              <a:rPr lang="fr-FR" baseline="0" dirty="0" err="1" smtClean="0">
                <a:sym typeface="Wingdings" panose="05000000000000000000" pitchFamily="2" charset="2"/>
              </a:rPr>
              <a:t>this</a:t>
            </a:r>
            <a:r>
              <a:rPr lang="fr-FR" baseline="0" dirty="0" smtClean="0">
                <a:sym typeface="Wingdings" panose="05000000000000000000" pitchFamily="2" charset="2"/>
              </a:rPr>
              <a:t> information </a:t>
            </a:r>
            <a:r>
              <a:rPr lang="fr-FR" baseline="0" dirty="0" err="1" smtClean="0">
                <a:sym typeface="Wingdings" panose="05000000000000000000" pitchFamily="2" charset="2"/>
              </a:rPr>
              <a:t>available</a:t>
            </a:r>
            <a:r>
              <a:rPr lang="fr-FR" baseline="0" dirty="0" smtClean="0">
                <a:sym typeface="Wingdings" panose="05000000000000000000" pitchFamily="2" charset="2"/>
              </a:rPr>
              <a:t> to the public at large.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33EC2-08B8-41D2-8D4D-19F169A8EB0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702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Several</a:t>
            </a:r>
            <a:r>
              <a:rPr lang="fr-FR" dirty="0" smtClean="0"/>
              <a:t> countries (</a:t>
            </a:r>
            <a:r>
              <a:rPr lang="fr-FR" dirty="0" err="1" smtClean="0"/>
              <a:t>Northern</a:t>
            </a:r>
            <a:r>
              <a:rPr lang="fr-FR" baseline="0" dirty="0" smtClean="0"/>
              <a:t> Europe) </a:t>
            </a:r>
            <a:r>
              <a:rPr lang="fr-FR" baseline="0" dirty="0" err="1" smtClean="0"/>
              <a:t>rely</a:t>
            </a:r>
            <a:r>
              <a:rPr lang="fr-FR" baseline="0" dirty="0" smtClean="0"/>
              <a:t> on </a:t>
            </a:r>
            <a:r>
              <a:rPr lang="fr-FR" baseline="0" dirty="0" err="1" smtClean="0"/>
              <a:t>transparency</a:t>
            </a:r>
            <a:r>
              <a:rPr lang="fr-FR" baseline="0" dirty="0" smtClean="0"/>
              <a:t> + </a:t>
            </a:r>
            <a:r>
              <a:rPr lang="fr-FR" baseline="0" dirty="0" err="1" smtClean="0"/>
              <a:t>watchdog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role</a:t>
            </a:r>
            <a:r>
              <a:rPr lang="fr-FR" baseline="0" dirty="0" smtClean="0"/>
              <a:t> of the </a:t>
            </a:r>
            <a:r>
              <a:rPr lang="fr-FR" baseline="0" dirty="0" err="1" smtClean="0"/>
              <a:t>press</a:t>
            </a:r>
            <a:r>
              <a:rPr lang="fr-FR" baseline="0" dirty="0" smtClean="0"/>
              <a:t> and the public to expose </a:t>
            </a:r>
            <a:r>
              <a:rPr lang="fr-FR" baseline="0" dirty="0" err="1" smtClean="0"/>
              <a:t>MPs</a:t>
            </a:r>
            <a:r>
              <a:rPr lang="fr-FR" baseline="0" dirty="0" smtClean="0"/>
              <a:t>’ </a:t>
            </a:r>
            <a:r>
              <a:rPr lang="fr-FR" baseline="0" dirty="0" err="1" smtClean="0"/>
              <a:t>misconduct</a:t>
            </a:r>
            <a:r>
              <a:rPr lang="fr-FR" baseline="0" dirty="0" smtClean="0"/>
              <a:t>. It </a:t>
            </a:r>
            <a:r>
              <a:rPr lang="fr-FR" baseline="0" dirty="0" err="1" smtClean="0"/>
              <a:t>can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work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well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provided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press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genuinely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independent</a:t>
            </a:r>
            <a:r>
              <a:rPr lang="fr-FR" baseline="0" dirty="0" smtClean="0"/>
              <a:t> and the system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reactive</a:t>
            </a:r>
            <a:r>
              <a:rPr lang="fr-FR" baseline="0" dirty="0" smtClean="0"/>
              <a:t>, in </a:t>
            </a:r>
            <a:r>
              <a:rPr lang="fr-FR" baseline="0" dirty="0" err="1" smtClean="0"/>
              <a:t>order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ensure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MP’s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accountability</a:t>
            </a:r>
            <a:r>
              <a:rPr lang="fr-FR" baseline="0" dirty="0" smtClean="0"/>
              <a:t>,</a:t>
            </a:r>
          </a:p>
          <a:p>
            <a:endParaRPr lang="fr-FR" baseline="0" dirty="0" smtClean="0"/>
          </a:p>
          <a:p>
            <a:r>
              <a:rPr lang="fr-FR" baseline="0" dirty="0" smtClean="0"/>
              <a:t>In </a:t>
            </a:r>
            <a:r>
              <a:rPr lang="fr-FR" baseline="0" dirty="0" err="1" smtClean="0"/>
              <a:t>many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other</a:t>
            </a:r>
            <a:r>
              <a:rPr lang="fr-FR" baseline="0" dirty="0" smtClean="0"/>
              <a:t> countries, </a:t>
            </a:r>
            <a:r>
              <a:rPr lang="fr-FR" baseline="0" dirty="0" err="1" smtClean="0"/>
              <a:t>mechanism</a:t>
            </a:r>
            <a:r>
              <a:rPr lang="fr-FR" baseline="0" dirty="0" smtClean="0"/>
              <a:t> of supervision of </a:t>
            </a:r>
            <a:r>
              <a:rPr lang="fr-FR" baseline="0" dirty="0" err="1" smtClean="0"/>
              <a:t>MPs</a:t>
            </a:r>
            <a:r>
              <a:rPr lang="fr-FR" baseline="0" dirty="0" smtClean="0"/>
              <a:t>’ </a:t>
            </a:r>
            <a:r>
              <a:rPr lang="fr-FR" baseline="0" dirty="0" err="1" smtClean="0"/>
              <a:t>compliance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rules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conduct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exist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within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Parliament</a:t>
            </a:r>
            <a:r>
              <a:rPr lang="fr-FR" baseline="0" dirty="0" smtClean="0"/>
              <a:t> (ex: UK, Fr: </a:t>
            </a:r>
            <a:r>
              <a:rPr lang="fr-FR" baseline="0" dirty="0" err="1" smtClean="0"/>
              <a:t>Commissioner</a:t>
            </a:r>
            <a:r>
              <a:rPr lang="fr-FR" baseline="0" dirty="0" smtClean="0"/>
              <a:t> on standards, France) or </a:t>
            </a:r>
            <a:r>
              <a:rPr lang="fr-FR" baseline="0" dirty="0" err="1" smtClean="0"/>
              <a:t>this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responsibility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given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partly</a:t>
            </a:r>
            <a:r>
              <a:rPr lang="fr-FR" baseline="0" dirty="0" smtClean="0"/>
              <a:t> to an </a:t>
            </a:r>
            <a:r>
              <a:rPr lang="fr-FR" baseline="0" dirty="0" err="1" smtClean="0"/>
              <a:t>external</a:t>
            </a:r>
            <a:r>
              <a:rPr lang="fr-FR" baseline="0" dirty="0" smtClean="0"/>
              <a:t> body (commission for </a:t>
            </a:r>
            <a:r>
              <a:rPr lang="fr-FR" baseline="0" dirty="0" err="1" smtClean="0"/>
              <a:t>prevention</a:t>
            </a:r>
            <a:r>
              <a:rPr lang="fr-FR" baseline="0" dirty="0" smtClean="0"/>
              <a:t> of corruption, in </a:t>
            </a:r>
            <a:r>
              <a:rPr lang="fr-FR" baseline="0" dirty="0" err="1" smtClean="0"/>
              <a:t>Slo</a:t>
            </a:r>
            <a:r>
              <a:rPr lang="fr-FR" baseline="0" dirty="0" smtClean="0"/>
              <a:t> and FYROM). </a:t>
            </a:r>
            <a:r>
              <a:rPr lang="fr-FR" baseline="0" dirty="0" err="1" smtClean="0"/>
              <a:t>Often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hampered</a:t>
            </a:r>
            <a:r>
              <a:rPr lang="fr-FR" baseline="0" dirty="0" smtClean="0"/>
              <a:t> by </a:t>
            </a:r>
            <a:r>
              <a:rPr lang="fr-FR" baseline="0" dirty="0" err="1" smtClean="0"/>
              <a:t>lack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sufficient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resources</a:t>
            </a:r>
            <a:r>
              <a:rPr lang="fr-FR" baseline="0" dirty="0" smtClean="0"/>
              <a:t> for </a:t>
            </a:r>
            <a:r>
              <a:rPr lang="fr-FR" baseline="0" dirty="0" err="1" smtClean="0"/>
              <a:t>serious</a:t>
            </a:r>
            <a:r>
              <a:rPr lang="fr-FR" baseline="0" dirty="0" smtClean="0"/>
              <a:t> monitoring. In FYROM, supervision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scattered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between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different</a:t>
            </a:r>
            <a:r>
              <a:rPr lang="fr-FR" baseline="0" dirty="0" smtClean="0"/>
              <a:t> bodies, </a:t>
            </a:r>
            <a:r>
              <a:rPr lang="fr-FR" baseline="0" dirty="0" err="1" smtClean="0"/>
              <a:t>which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detrimental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its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efficiency</a:t>
            </a:r>
            <a:r>
              <a:rPr lang="fr-FR" baseline="0" dirty="0" smtClean="0"/>
              <a:t>. </a:t>
            </a:r>
          </a:p>
          <a:p>
            <a:r>
              <a:rPr lang="fr-FR" baseline="0" dirty="0" smtClean="0"/>
              <a:t>In </a:t>
            </a:r>
            <a:r>
              <a:rPr lang="fr-FR" baseline="0" dirty="0" err="1" smtClean="0"/>
              <a:t>some</a:t>
            </a:r>
            <a:r>
              <a:rPr lang="fr-FR" baseline="0" dirty="0" smtClean="0"/>
              <a:t> countries, </a:t>
            </a:r>
            <a:r>
              <a:rPr lang="fr-FR" baseline="0" dirty="0" err="1" smtClean="0"/>
              <a:t>there</a:t>
            </a:r>
            <a:r>
              <a:rPr lang="fr-FR" baseline="0" dirty="0" smtClean="0"/>
              <a:t> are no system of sanctions.</a:t>
            </a:r>
          </a:p>
          <a:p>
            <a:endParaRPr lang="fr-FR" baseline="0" dirty="0" smtClean="0"/>
          </a:p>
          <a:p>
            <a:r>
              <a:rPr lang="fr-FR" baseline="0" dirty="0" err="1" smtClean="0"/>
              <a:t>Even</a:t>
            </a:r>
            <a:r>
              <a:rPr lang="fr-FR" baseline="0" dirty="0" smtClean="0"/>
              <a:t> if the </a:t>
            </a:r>
            <a:r>
              <a:rPr lang="fr-FR" baseline="0" dirty="0" err="1" smtClean="0"/>
              <a:t>press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can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does</a:t>
            </a:r>
            <a:r>
              <a:rPr lang="fr-FR" baseline="0" dirty="0" smtClean="0"/>
              <a:t> have a </a:t>
            </a:r>
            <a:r>
              <a:rPr lang="fr-FR" baseline="0" dirty="0" err="1" smtClean="0"/>
              <a:t>role</a:t>
            </a:r>
            <a:r>
              <a:rPr lang="fr-FR" baseline="0" dirty="0" smtClean="0"/>
              <a:t> in </a:t>
            </a:r>
            <a:r>
              <a:rPr lang="fr-FR" baseline="0" dirty="0" err="1" smtClean="0"/>
              <a:t>many</a:t>
            </a:r>
            <a:r>
              <a:rPr lang="fr-FR" baseline="0" dirty="0" smtClean="0"/>
              <a:t> countries in </a:t>
            </a:r>
            <a:r>
              <a:rPr lang="fr-FR" baseline="0" dirty="0" err="1" smtClean="0"/>
              <a:t>exposing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MPs</a:t>
            </a:r>
            <a:r>
              <a:rPr lang="fr-FR" baseline="0" dirty="0" smtClean="0"/>
              <a:t> inobservance of the </a:t>
            </a:r>
            <a:r>
              <a:rPr lang="fr-FR" baseline="0" dirty="0" err="1" smtClean="0"/>
              <a:t>rules</a:t>
            </a:r>
            <a:r>
              <a:rPr lang="fr-FR" baseline="0" dirty="0" smtClean="0"/>
              <a:t>, GRECO </a:t>
            </a:r>
            <a:r>
              <a:rPr lang="fr-FR" baseline="0" dirty="0" err="1" smtClean="0"/>
              <a:t>believes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public control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more effective if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accompanied</a:t>
            </a:r>
            <a:r>
              <a:rPr lang="fr-FR" baseline="0" dirty="0" smtClean="0"/>
              <a:t> by </a:t>
            </a:r>
            <a:r>
              <a:rPr lang="fr-FR" baseline="0" dirty="0" err="1" smtClean="0"/>
              <a:t>appropriate</a:t>
            </a:r>
            <a:r>
              <a:rPr lang="fr-FR" baseline="0" dirty="0" smtClean="0"/>
              <a:t> administrative </a:t>
            </a:r>
            <a:r>
              <a:rPr lang="fr-FR" baseline="0" dirty="0" err="1" smtClean="0"/>
              <a:t>safeguards</a:t>
            </a:r>
            <a:r>
              <a:rPr lang="fr-FR" baseline="0" dirty="0" smtClean="0"/>
              <a:t> – not least in </a:t>
            </a:r>
            <a:r>
              <a:rPr lang="fr-FR" baseline="0" dirty="0" err="1" smtClean="0"/>
              <a:t>order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ensure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the public </a:t>
            </a:r>
            <a:r>
              <a:rPr lang="fr-FR" baseline="0" dirty="0" err="1" smtClean="0"/>
              <a:t>gets</a:t>
            </a:r>
            <a:r>
              <a:rPr lang="fr-FR" baseline="0" dirty="0" smtClean="0"/>
              <a:t> the information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needs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perform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its</a:t>
            </a:r>
            <a:r>
              <a:rPr lang="fr-FR" baseline="0" dirty="0" smtClean="0"/>
              <a:t> control </a:t>
            </a:r>
            <a:r>
              <a:rPr lang="fr-FR" baseline="0" dirty="0" err="1" smtClean="0"/>
              <a:t>function</a:t>
            </a:r>
            <a:r>
              <a:rPr lang="fr-FR" baseline="0" dirty="0" smtClean="0"/>
              <a:t>. </a:t>
            </a:r>
          </a:p>
          <a:p>
            <a:r>
              <a:rPr lang="fr-FR" baseline="0" dirty="0" smtClean="0"/>
              <a:t>It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up to </a:t>
            </a:r>
            <a:r>
              <a:rPr lang="fr-FR" baseline="0" dirty="0" err="1" smtClean="0"/>
              <a:t>each</a:t>
            </a:r>
            <a:r>
              <a:rPr lang="fr-FR" baseline="0" dirty="0" smtClean="0"/>
              <a:t> country to </a:t>
            </a:r>
            <a:r>
              <a:rPr lang="fr-FR" baseline="0" dirty="0" err="1" smtClean="0"/>
              <a:t>decide</a:t>
            </a:r>
            <a:r>
              <a:rPr lang="fr-FR" baseline="0" dirty="0" smtClean="0"/>
              <a:t> how </a:t>
            </a:r>
            <a:r>
              <a:rPr lang="fr-FR" baseline="0" dirty="0" err="1" smtClean="0"/>
              <a:t>such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mechanisms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should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organised</a:t>
            </a:r>
            <a:r>
              <a:rPr lang="fr-FR" baseline="0" dirty="0" smtClean="0"/>
              <a:t>. Can </a:t>
            </a:r>
            <a:r>
              <a:rPr lang="fr-FR" baseline="0" dirty="0" err="1" smtClean="0"/>
              <a:t>be</a:t>
            </a:r>
            <a:r>
              <a:rPr lang="fr-FR" baseline="0" dirty="0" smtClean="0"/>
              <a:t> light, </a:t>
            </a:r>
            <a:r>
              <a:rPr lang="fr-FR" baseline="0" dirty="0" err="1" smtClean="0"/>
              <a:t>without</a:t>
            </a:r>
            <a:r>
              <a:rPr lang="fr-FR" baseline="0" dirty="0" smtClean="0"/>
              <a:t> excessive </a:t>
            </a:r>
            <a:r>
              <a:rPr lang="fr-FR" baseline="0" dirty="0" err="1" smtClean="0"/>
              <a:t>bureaucracy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costs</a:t>
            </a:r>
            <a:r>
              <a:rPr lang="fr-FR" baseline="0" smtClean="0"/>
              <a:t>. But </a:t>
            </a:r>
            <a:r>
              <a:rPr lang="fr-FR" baseline="0" dirty="0" err="1" smtClean="0"/>
              <a:t>they</a:t>
            </a:r>
            <a:r>
              <a:rPr lang="fr-FR" baseline="0" dirty="0" smtClean="0"/>
              <a:t> are </a:t>
            </a:r>
            <a:r>
              <a:rPr lang="fr-FR" baseline="0" dirty="0" err="1" smtClean="0"/>
              <a:t>necessary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make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whole</a:t>
            </a:r>
            <a:r>
              <a:rPr lang="fr-FR" baseline="0" dirty="0" smtClean="0"/>
              <a:t> system </a:t>
            </a:r>
            <a:r>
              <a:rPr lang="fr-FR" baseline="0" dirty="0" err="1" smtClean="0"/>
              <a:t>credible</a:t>
            </a:r>
            <a:r>
              <a:rPr lang="fr-FR" baseline="0" dirty="0" smtClean="0"/>
              <a:t> and to show the </a:t>
            </a:r>
            <a:r>
              <a:rPr lang="fr-FR" baseline="0" dirty="0" err="1" smtClean="0"/>
              <a:t>commitment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Parliament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uphold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integrity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its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members</a:t>
            </a:r>
            <a:r>
              <a:rPr lang="fr-FR" baseline="0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33EC2-08B8-41D2-8D4D-19F169A8EB0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730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Kazakhstan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join</a:t>
            </a:r>
            <a:r>
              <a:rPr lang="fr-FR" baseline="0" dirty="0" smtClean="0"/>
              <a:t> in the future, </a:t>
            </a:r>
            <a:r>
              <a:rPr lang="fr-FR" dirty="0" smtClean="0"/>
              <a:t>EU has </a:t>
            </a:r>
            <a:r>
              <a:rPr lang="fr-FR" dirty="0" err="1" smtClean="0"/>
              <a:t>expressed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its</a:t>
            </a:r>
            <a:r>
              <a:rPr lang="fr-FR" baseline="0" dirty="0" smtClean="0"/>
              <a:t> intention to </a:t>
            </a:r>
            <a:r>
              <a:rPr lang="fr-FR" baseline="0" dirty="0" err="1" smtClean="0"/>
              <a:t>join</a:t>
            </a:r>
            <a:r>
              <a:rPr lang="fr-FR" baseline="0" dirty="0" smtClean="0"/>
              <a:t> GRECO, but </a:t>
            </a:r>
            <a:r>
              <a:rPr lang="fr-FR" baseline="0" dirty="0" err="1" smtClean="0"/>
              <a:t>negotiations</a:t>
            </a:r>
            <a:r>
              <a:rPr lang="fr-FR" baseline="0" dirty="0" smtClean="0"/>
              <a:t> have </a:t>
            </a:r>
            <a:r>
              <a:rPr lang="fr-FR" baseline="0" dirty="0" err="1" smtClean="0"/>
              <a:t>yet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start</a:t>
            </a:r>
            <a:r>
              <a:rPr lang="fr-FR" baseline="0" dirty="0" smtClean="0"/>
              <a:t>.</a:t>
            </a:r>
          </a:p>
          <a:p>
            <a:endParaRPr lang="fr-FR" baseline="0" dirty="0" smtClean="0"/>
          </a:p>
          <a:p>
            <a:r>
              <a:rPr lang="fr-FR" baseline="0" dirty="0" smtClean="0"/>
              <a:t>GRECO monitors </a:t>
            </a:r>
            <a:r>
              <a:rPr lang="fr-FR" baseline="0" dirty="0" err="1" smtClean="0"/>
              <a:t>compliance</a:t>
            </a:r>
            <a:r>
              <a:rPr lang="fr-FR" baseline="0" dirty="0" smtClean="0"/>
              <a:t> of MS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CoE</a:t>
            </a:r>
            <a:r>
              <a:rPr lang="fr-FR" baseline="0" dirty="0" smtClean="0"/>
              <a:t> anti-corruption instruments: </a:t>
            </a:r>
            <a:r>
              <a:rPr lang="fr-FR" baseline="0" dirty="0" err="1" smtClean="0"/>
              <a:t>Criminal</a:t>
            </a:r>
            <a:r>
              <a:rPr lang="fr-FR" baseline="0" dirty="0" smtClean="0"/>
              <a:t> and Civil Law Convention, </a:t>
            </a:r>
            <a:r>
              <a:rPr lang="fr-FR" baseline="0" dirty="0" err="1" smtClean="0"/>
              <a:t>Rec</a:t>
            </a:r>
            <a:r>
              <a:rPr lang="fr-FR" baseline="0" dirty="0" smtClean="0"/>
              <a:t> on party </a:t>
            </a:r>
            <a:r>
              <a:rPr lang="fr-FR" baseline="0" dirty="0" err="1" smtClean="0"/>
              <a:t>funding</a:t>
            </a:r>
            <a:r>
              <a:rPr lang="fr-FR" baseline="0" dirty="0" smtClean="0"/>
              <a:t> and codes of </a:t>
            </a:r>
            <a:r>
              <a:rPr lang="fr-FR" baseline="0" dirty="0" err="1" smtClean="0"/>
              <a:t>conduct</a:t>
            </a:r>
            <a:r>
              <a:rPr lang="fr-FR" baseline="0" dirty="0" smtClean="0"/>
              <a:t> for public </a:t>
            </a:r>
            <a:r>
              <a:rPr lang="fr-FR" baseline="0" dirty="0" err="1" smtClean="0"/>
              <a:t>officials</a:t>
            </a:r>
            <a:r>
              <a:rPr lang="fr-FR" baseline="0" dirty="0" smtClean="0"/>
              <a:t>, in </a:t>
            </a:r>
            <a:r>
              <a:rPr lang="fr-FR" baseline="0" dirty="0" err="1" smtClean="0"/>
              <a:t>particular</a:t>
            </a:r>
            <a:r>
              <a:rPr lang="fr-FR" baseline="0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33EC2-08B8-41D2-8D4D-19F169A8EB0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854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Themes</a:t>
            </a:r>
            <a:r>
              <a:rPr lang="fr-FR" dirty="0" smtClean="0"/>
              <a:t> </a:t>
            </a:r>
            <a:r>
              <a:rPr lang="fr-FR" dirty="0" err="1" smtClean="0"/>
              <a:t>chosen</a:t>
            </a:r>
            <a:r>
              <a:rPr lang="fr-FR" dirty="0" smtClean="0"/>
              <a:t> by GRECO </a:t>
            </a:r>
            <a:r>
              <a:rPr lang="fr-FR" dirty="0" err="1" smtClean="0"/>
              <a:t>based</a:t>
            </a:r>
            <a:r>
              <a:rPr lang="fr-FR" dirty="0" smtClean="0"/>
              <a:t> on </a:t>
            </a:r>
            <a:r>
              <a:rPr lang="fr-FR" dirty="0" err="1" smtClean="0"/>
              <a:t>CoE</a:t>
            </a:r>
            <a:r>
              <a:rPr lang="fr-FR" baseline="0" dirty="0" smtClean="0"/>
              <a:t> standards.</a:t>
            </a:r>
          </a:p>
          <a:p>
            <a:r>
              <a:rPr lang="fr-FR" baseline="0" dirty="0" smtClean="0"/>
              <a:t>Evaluation </a:t>
            </a:r>
            <a:r>
              <a:rPr lang="fr-FR" baseline="0" dirty="0" err="1" smtClean="0"/>
              <a:t>performed</a:t>
            </a:r>
            <a:r>
              <a:rPr lang="fr-FR" baseline="0" dirty="0" smtClean="0"/>
              <a:t> on basis of </a:t>
            </a:r>
            <a:r>
              <a:rPr lang="fr-FR" baseline="0" dirty="0" err="1" smtClean="0"/>
              <a:t>written</a:t>
            </a:r>
            <a:r>
              <a:rPr lang="fr-FR" baseline="0" dirty="0" smtClean="0"/>
              <a:t> information (questionnaire, </a:t>
            </a:r>
            <a:r>
              <a:rPr lang="fr-FR" baseline="0" dirty="0" err="1" smtClean="0"/>
              <a:t>research</a:t>
            </a:r>
            <a:r>
              <a:rPr lang="fr-FR" baseline="0" dirty="0" smtClean="0"/>
              <a:t>) and on-site </a:t>
            </a:r>
            <a:r>
              <a:rPr lang="fr-FR" baseline="0" dirty="0" err="1" smtClean="0"/>
              <a:t>visit</a:t>
            </a:r>
            <a:r>
              <a:rPr lang="fr-FR" baseline="0" dirty="0" smtClean="0"/>
              <a:t> by GET</a:t>
            </a:r>
          </a:p>
          <a:p>
            <a:r>
              <a:rPr lang="fr-FR" baseline="0" dirty="0" err="1" smtClean="0"/>
              <a:t>Each</a:t>
            </a:r>
            <a:r>
              <a:rPr lang="fr-FR" baseline="0" dirty="0" smtClean="0"/>
              <a:t> country </a:t>
            </a:r>
            <a:r>
              <a:rPr lang="fr-FR" baseline="0" dirty="0" err="1" smtClean="0"/>
              <a:t>evaluated</a:t>
            </a:r>
            <a:r>
              <a:rPr lang="fr-FR" baseline="0" dirty="0" smtClean="0"/>
              <a:t> on </a:t>
            </a:r>
            <a:r>
              <a:rPr lang="fr-FR" baseline="0" dirty="0" err="1" smtClean="0"/>
              <a:t>its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own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merits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against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same</a:t>
            </a:r>
            <a:r>
              <a:rPr lang="fr-FR" baseline="0" dirty="0" smtClean="0"/>
              <a:t> standards; </a:t>
            </a:r>
            <a:r>
              <a:rPr lang="fr-FR" baseline="0" dirty="0" err="1" smtClean="0"/>
              <a:t>tailored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recommendations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proposed</a:t>
            </a:r>
            <a:r>
              <a:rPr lang="fr-FR" baseline="0" dirty="0" smtClean="0"/>
              <a:t> by GET and </a:t>
            </a:r>
            <a:r>
              <a:rPr lang="fr-FR" baseline="0" dirty="0" err="1" smtClean="0"/>
              <a:t>agreed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upon</a:t>
            </a:r>
            <a:r>
              <a:rPr lang="fr-FR" baseline="0" dirty="0" smtClean="0"/>
              <a:t> by country and GRECO. The </a:t>
            </a:r>
            <a:r>
              <a:rPr lang="fr-FR" baseline="0" dirty="0" err="1" smtClean="0"/>
              <a:t>whole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process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takes</a:t>
            </a:r>
            <a:r>
              <a:rPr lang="fr-FR" baseline="0" dirty="0" smtClean="0"/>
              <a:t> about 9 </a:t>
            </a:r>
            <a:r>
              <a:rPr lang="fr-FR" baseline="0" dirty="0" err="1" smtClean="0"/>
              <a:t>months</a:t>
            </a:r>
            <a:r>
              <a:rPr lang="fr-FR" baseline="0" dirty="0" smtClean="0"/>
              <a:t>.</a:t>
            </a:r>
          </a:p>
          <a:p>
            <a:r>
              <a:rPr lang="fr-FR" baseline="0" dirty="0" err="1" smtClean="0"/>
              <a:t>Compliance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procedure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assess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implementation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recommendations</a:t>
            </a:r>
            <a:r>
              <a:rPr lang="fr-FR" baseline="0" dirty="0" smtClean="0"/>
              <a:t>; country </a:t>
            </a:r>
            <a:r>
              <a:rPr lang="fr-FR" baseline="0" dirty="0" err="1" smtClean="0"/>
              <a:t>assessed</a:t>
            </a:r>
            <a:r>
              <a:rPr lang="fr-FR" baseline="0" dirty="0" smtClean="0"/>
              <a:t> 2 </a:t>
            </a:r>
            <a:r>
              <a:rPr lang="fr-FR" baseline="0" dirty="0" err="1" smtClean="0"/>
              <a:t>years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after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evaluation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then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again</a:t>
            </a:r>
            <a:r>
              <a:rPr lang="fr-FR" baseline="0" dirty="0" smtClean="0"/>
              <a:t> if not all </a:t>
            </a:r>
            <a:r>
              <a:rPr lang="fr-FR" baseline="0" dirty="0" err="1" smtClean="0"/>
              <a:t>recommendations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implemented</a:t>
            </a:r>
            <a:r>
              <a:rPr lang="fr-FR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33EC2-08B8-41D2-8D4D-19F169A8EB0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994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All reports </a:t>
            </a:r>
            <a:r>
              <a:rPr lang="fr-FR" dirty="0" err="1" smtClean="0"/>
              <a:t>published</a:t>
            </a:r>
            <a:r>
              <a:rPr lang="fr-FR" baseline="0" dirty="0" smtClean="0"/>
              <a:t> on </a:t>
            </a:r>
            <a:r>
              <a:rPr lang="fr-FR" baseline="0" dirty="0" err="1" smtClean="0"/>
              <a:t>GRECO’s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website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after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authorisation</a:t>
            </a:r>
            <a:r>
              <a:rPr lang="fr-FR" baseline="0" dirty="0" smtClean="0"/>
              <a:t> of the country </a:t>
            </a:r>
            <a:r>
              <a:rPr lang="fr-FR" baseline="0" dirty="0" err="1" smtClean="0"/>
              <a:t>concerned</a:t>
            </a:r>
            <a:r>
              <a:rPr lang="fr-FR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33EC2-08B8-41D2-8D4D-19F169A8EB0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381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Focus </a:t>
            </a:r>
            <a:r>
              <a:rPr lang="fr-FR" dirty="0" err="1" smtClean="0"/>
              <a:t>is</a:t>
            </a:r>
            <a:r>
              <a:rPr lang="fr-FR" dirty="0" smtClean="0"/>
              <a:t> on </a:t>
            </a:r>
            <a:r>
              <a:rPr lang="fr-FR" dirty="0" err="1" smtClean="0"/>
              <a:t>MPs</a:t>
            </a:r>
            <a:r>
              <a:rPr lang="fr-FR" dirty="0" smtClean="0"/>
              <a:t>, not </a:t>
            </a:r>
            <a:r>
              <a:rPr lang="fr-FR" dirty="0" err="1" smtClean="0"/>
              <a:t>parliamentary</a:t>
            </a:r>
            <a:r>
              <a:rPr lang="fr-FR" dirty="0" smtClean="0"/>
              <a:t> staff,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although</a:t>
            </a:r>
            <a:r>
              <a:rPr lang="fr-FR" baseline="0" dirty="0" smtClean="0"/>
              <a:t> a few </a:t>
            </a:r>
            <a:r>
              <a:rPr lang="fr-FR" baseline="0" dirty="0" err="1" smtClean="0"/>
              <a:t>recs</a:t>
            </a:r>
            <a:r>
              <a:rPr lang="fr-FR" baseline="0" dirty="0" smtClean="0"/>
              <a:t> do </a:t>
            </a:r>
            <a:r>
              <a:rPr lang="fr-FR" baseline="0" dirty="0" err="1" smtClean="0"/>
              <a:t>concern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parl</a:t>
            </a:r>
            <a:r>
              <a:rPr lang="fr-FR" baseline="0" dirty="0" smtClean="0"/>
              <a:t>, staff (ex: UK: )</a:t>
            </a:r>
          </a:p>
          <a:p>
            <a:r>
              <a:rPr lang="fr-FR" baseline="0" dirty="0" err="1" smtClean="0"/>
              <a:t>Contrary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previous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evaluation</a:t>
            </a:r>
            <a:r>
              <a:rPr lang="fr-FR" baseline="0" dirty="0" smtClean="0"/>
              <a:t> rounds, </a:t>
            </a:r>
            <a:r>
              <a:rPr lang="fr-FR" baseline="0" dirty="0" err="1" smtClean="0"/>
              <a:t>this</a:t>
            </a:r>
            <a:r>
              <a:rPr lang="fr-FR" baseline="0" dirty="0" smtClean="0"/>
              <a:t> one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not </a:t>
            </a:r>
            <a:r>
              <a:rPr lang="fr-FR" baseline="0" dirty="0" err="1" smtClean="0"/>
              <a:t>based</a:t>
            </a:r>
            <a:r>
              <a:rPr lang="fr-FR" baseline="0" dirty="0" smtClean="0"/>
              <a:t> on </a:t>
            </a:r>
            <a:r>
              <a:rPr lang="fr-FR" baseline="0" dirty="0" err="1" smtClean="0"/>
              <a:t>specific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CoE</a:t>
            </a:r>
            <a:r>
              <a:rPr lang="fr-FR" baseline="0" dirty="0" smtClean="0"/>
              <a:t> instruments. </a:t>
            </a:r>
            <a:r>
              <a:rPr lang="fr-FR" baseline="0" dirty="0" err="1" smtClean="0"/>
              <a:t>Idea</a:t>
            </a:r>
            <a:r>
              <a:rPr lang="fr-FR" baseline="0" dirty="0" smtClean="0"/>
              <a:t>: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dynamic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created</a:t>
            </a:r>
            <a:r>
              <a:rPr lang="fr-FR" baseline="0" dirty="0" smtClean="0"/>
              <a:t> by the </a:t>
            </a:r>
            <a:r>
              <a:rPr lang="fr-FR" baseline="0" dirty="0" err="1" smtClean="0"/>
              <a:t>evaluations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will</a:t>
            </a:r>
            <a:r>
              <a:rPr lang="fr-FR" baseline="0" dirty="0" smtClean="0"/>
              <a:t> encourage countries to </a:t>
            </a:r>
            <a:r>
              <a:rPr lang="fr-FR" baseline="0" dirty="0" err="1" smtClean="0"/>
              <a:t>develop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similar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rules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following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GRECO’s</a:t>
            </a:r>
            <a:r>
              <a:rPr lang="fr-FR" baseline="0" dirty="0" smtClean="0"/>
              <a:t> jurisprudence. (</a:t>
            </a:r>
            <a:r>
              <a:rPr lang="fr-FR" baseline="0" dirty="0" err="1" smtClean="0"/>
              <a:t>already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happened</a:t>
            </a:r>
            <a:r>
              <a:rPr lang="fr-FR" baseline="0" dirty="0" smtClean="0"/>
              <a:t> for PF)</a:t>
            </a:r>
          </a:p>
          <a:p>
            <a:r>
              <a:rPr lang="fr-FR" baseline="0" dirty="0" smtClean="0"/>
              <a:t>Prohibition/restrictions: </a:t>
            </a:r>
            <a:r>
              <a:rPr lang="fr-FR" baseline="0" dirty="0" err="1" smtClean="0"/>
              <a:t>incompatibilities</a:t>
            </a:r>
            <a:r>
              <a:rPr lang="fr-FR" baseline="0" dirty="0" smtClean="0"/>
              <a:t>, gifts, </a:t>
            </a:r>
            <a:r>
              <a:rPr lang="fr-FR" baseline="0" dirty="0" err="1" smtClean="0"/>
              <a:t>accessory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activities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interests</a:t>
            </a:r>
            <a:endParaRPr lang="fr-FR" baseline="0" dirty="0" smtClean="0"/>
          </a:p>
          <a:p>
            <a:r>
              <a:rPr lang="fr-FR" baseline="0" dirty="0" err="1" smtClean="0"/>
              <a:t>GRECO’s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findings</a:t>
            </a:r>
            <a:r>
              <a:rPr lang="fr-FR" baseline="0" dirty="0" smtClean="0"/>
              <a:t>: </a:t>
            </a:r>
            <a:r>
              <a:rPr lang="fr-FR" baseline="0" dirty="0" err="1" smtClean="0"/>
              <a:t>MPs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politicians</a:t>
            </a:r>
            <a:r>
              <a:rPr lang="fr-FR" baseline="0" dirty="0" smtClean="0"/>
              <a:t> top the </a:t>
            </a:r>
            <a:r>
              <a:rPr lang="fr-FR" baseline="0" dirty="0" err="1" smtClean="0"/>
              <a:t>list</a:t>
            </a:r>
            <a:r>
              <a:rPr lang="fr-FR" baseline="0" dirty="0" smtClean="0"/>
              <a:t> of least </a:t>
            </a:r>
            <a:r>
              <a:rPr lang="fr-FR" baseline="0" dirty="0" err="1" smtClean="0"/>
              <a:t>trusted</a:t>
            </a:r>
            <a:r>
              <a:rPr lang="fr-FR" baseline="0" dirty="0" smtClean="0"/>
              <a:t> institutions in </a:t>
            </a:r>
            <a:r>
              <a:rPr lang="fr-FR" baseline="0" dirty="0" err="1" smtClean="0"/>
              <a:t>many</a:t>
            </a:r>
            <a:r>
              <a:rPr lang="fr-FR" baseline="0" dirty="0" smtClean="0"/>
              <a:t> countries</a:t>
            </a:r>
          </a:p>
          <a:p>
            <a:r>
              <a:rPr lang="fr-FR" baseline="0" dirty="0" smtClean="0"/>
              <a:t>GRECO </a:t>
            </a:r>
            <a:r>
              <a:rPr lang="fr-FR" baseline="0" dirty="0" err="1" smtClean="0"/>
              <a:t>addressed</a:t>
            </a:r>
            <a:r>
              <a:rPr lang="fr-FR" baseline="0" dirty="0" smtClean="0"/>
              <a:t> on </a:t>
            </a:r>
            <a:r>
              <a:rPr lang="fr-FR" baseline="0" dirty="0" err="1" smtClean="0"/>
              <a:t>average</a:t>
            </a:r>
            <a:r>
              <a:rPr lang="fr-FR" baseline="0" dirty="0" smtClean="0"/>
              <a:t> 4 to 7 </a:t>
            </a:r>
            <a:r>
              <a:rPr lang="fr-FR" baseline="0" dirty="0" err="1" smtClean="0"/>
              <a:t>recommendations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MPs</a:t>
            </a:r>
            <a:r>
              <a:rPr lang="fr-FR" baseline="0" dirty="0" smtClean="0"/>
              <a:t>/</a:t>
            </a:r>
            <a:r>
              <a:rPr lang="fr-FR" baseline="0" dirty="0" err="1" smtClean="0"/>
              <a:t>Parliament</a:t>
            </a:r>
            <a:r>
              <a:rPr lang="fr-FR" baseline="0" dirty="0" smtClean="0"/>
              <a:t> (ex: FYROM: 4 </a:t>
            </a:r>
            <a:r>
              <a:rPr lang="fr-FR" baseline="0" dirty="0" err="1" smtClean="0"/>
              <a:t>recs</a:t>
            </a:r>
            <a:r>
              <a:rPr lang="fr-FR" baseline="0" dirty="0" smtClean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33EC2-08B8-41D2-8D4D-19F169A8EB0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931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Among</a:t>
            </a:r>
            <a:r>
              <a:rPr lang="fr-FR" dirty="0" smtClean="0"/>
              <a:t> the 17 countries for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which</a:t>
            </a:r>
            <a:r>
              <a:rPr lang="fr-FR" baseline="0" dirty="0" smtClean="0"/>
              <a:t> reports </a:t>
            </a:r>
            <a:r>
              <a:rPr lang="fr-FR" baseline="0" dirty="0" err="1" smtClean="0"/>
              <a:t>were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adopted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so</a:t>
            </a:r>
            <a:r>
              <a:rPr lang="fr-FR" baseline="0" dirty="0" smtClean="0"/>
              <a:t> far, </a:t>
            </a:r>
            <a:r>
              <a:rPr lang="fr-FR" baseline="0" dirty="0" err="1" smtClean="0"/>
              <a:t>only</a:t>
            </a:r>
            <a:r>
              <a:rPr lang="fr-FR" baseline="0" dirty="0" smtClean="0"/>
              <a:t> B, FR, POL and the UK have </a:t>
            </a:r>
            <a:r>
              <a:rPr lang="fr-FR" baseline="0" dirty="0" err="1" smtClean="0"/>
              <a:t>them</a:t>
            </a:r>
            <a:r>
              <a:rPr lang="fr-FR" baseline="0" dirty="0" smtClean="0"/>
              <a:t>. </a:t>
            </a:r>
            <a:r>
              <a:rPr lang="fr-FR" baseline="0" dirty="0" err="1" smtClean="0"/>
              <a:t>Several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other</a:t>
            </a:r>
            <a:r>
              <a:rPr lang="fr-FR" baseline="0" dirty="0" smtClean="0"/>
              <a:t> countries are in the </a:t>
            </a:r>
            <a:r>
              <a:rPr lang="fr-FR" baseline="0" dirty="0" err="1" smtClean="0"/>
              <a:t>process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developing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them</a:t>
            </a:r>
            <a:r>
              <a:rPr lang="fr-FR" baseline="0" dirty="0" smtClean="0"/>
              <a:t>.</a:t>
            </a:r>
          </a:p>
          <a:p>
            <a:r>
              <a:rPr lang="fr-FR" baseline="0" dirty="0" err="1" smtClean="0"/>
              <a:t>Reason</a:t>
            </a:r>
            <a:r>
              <a:rPr lang="fr-FR" baseline="0" dirty="0" smtClean="0"/>
              <a:t> for reluctance: </a:t>
            </a:r>
            <a:r>
              <a:rPr lang="fr-FR" baseline="0" dirty="0" err="1" smtClean="0"/>
              <a:t>traditional</a:t>
            </a:r>
            <a:r>
              <a:rPr lang="fr-FR" baseline="0" dirty="0" smtClean="0"/>
              <a:t> conception in </a:t>
            </a:r>
            <a:r>
              <a:rPr lang="fr-FR" baseline="0" dirty="0" err="1" smtClean="0"/>
              <a:t>some</a:t>
            </a:r>
            <a:r>
              <a:rPr lang="fr-FR" baseline="0" dirty="0" smtClean="0"/>
              <a:t> (</a:t>
            </a:r>
            <a:r>
              <a:rPr lang="fr-FR" baseline="0" dirty="0" err="1" smtClean="0"/>
              <a:t>Northern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European</a:t>
            </a:r>
            <a:r>
              <a:rPr lang="fr-FR" baseline="0" dirty="0" smtClean="0"/>
              <a:t> countries)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integrity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chiefly</a:t>
            </a:r>
            <a:r>
              <a:rPr lang="fr-FR" baseline="0" dirty="0" smtClean="0"/>
              <a:t> a </a:t>
            </a:r>
            <a:r>
              <a:rPr lang="fr-FR" baseline="0" dirty="0" err="1" smtClean="0"/>
              <a:t>matter</a:t>
            </a:r>
            <a:r>
              <a:rPr lang="fr-FR" baseline="0" dirty="0" smtClean="0"/>
              <a:t> for </a:t>
            </a:r>
            <a:r>
              <a:rPr lang="fr-FR" baseline="0" dirty="0" err="1" smtClean="0"/>
              <a:t>MPs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themselves</a:t>
            </a:r>
            <a:r>
              <a:rPr lang="fr-FR" baseline="0" dirty="0" smtClean="0"/>
              <a:t> and for the parties; values and </a:t>
            </a:r>
            <a:r>
              <a:rPr lang="fr-FR" baseline="0" dirty="0" err="1" smtClean="0"/>
              <a:t>principles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sometimes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differ</a:t>
            </a:r>
            <a:endParaRPr lang="fr-FR" baseline="0" dirty="0" smtClean="0"/>
          </a:p>
          <a:p>
            <a:r>
              <a:rPr lang="fr-FR" baseline="0" dirty="0" smtClean="0"/>
              <a:t>A </a:t>
            </a:r>
            <a:r>
              <a:rPr lang="fr-FR" baseline="0" dirty="0" err="1" smtClean="0"/>
              <a:t>recommendation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develop</a:t>
            </a:r>
            <a:r>
              <a:rPr lang="fr-FR" baseline="0" dirty="0" smtClean="0"/>
              <a:t>/</a:t>
            </a:r>
            <a:r>
              <a:rPr lang="fr-FR" baseline="0" dirty="0" err="1" smtClean="0"/>
              <a:t>complement</a:t>
            </a:r>
            <a:r>
              <a:rPr lang="fr-FR" baseline="0" dirty="0" smtClean="0"/>
              <a:t> codes of </a:t>
            </a:r>
            <a:r>
              <a:rPr lang="fr-FR" baseline="0" dirty="0" err="1" smtClean="0"/>
              <a:t>conduct</a:t>
            </a:r>
            <a:r>
              <a:rPr lang="fr-FR" baseline="0" dirty="0" smtClean="0"/>
              <a:t> for </a:t>
            </a:r>
            <a:r>
              <a:rPr lang="fr-FR" baseline="0" dirty="0" err="1" smtClean="0"/>
              <a:t>MPs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was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given</a:t>
            </a:r>
            <a:r>
              <a:rPr lang="fr-FR" baseline="0" dirty="0" smtClean="0"/>
              <a:t> to 15 of the 17 countries </a:t>
            </a:r>
            <a:r>
              <a:rPr lang="fr-FR" baseline="0" dirty="0" err="1" smtClean="0"/>
              <a:t>assessed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so</a:t>
            </a:r>
            <a:r>
              <a:rPr lang="fr-FR" baseline="0" dirty="0" smtClean="0"/>
              <a:t> far; 1 </a:t>
            </a:r>
            <a:r>
              <a:rPr lang="fr-FR" baseline="0" dirty="0" err="1" smtClean="0"/>
              <a:t>rec</a:t>
            </a:r>
            <a:r>
              <a:rPr lang="fr-FR" baseline="0" dirty="0" smtClean="0"/>
              <a:t> </a:t>
            </a:r>
            <a:r>
              <a:rPr lang="fr-FR" baseline="0" dirty="0" err="1" smtClean="0"/>
              <a:t>given</a:t>
            </a:r>
            <a:r>
              <a:rPr lang="fr-FR" baseline="0" dirty="0" smtClean="0"/>
              <a:t> to the UK </a:t>
            </a:r>
            <a:r>
              <a:rPr lang="fr-FR" baseline="0" dirty="0" err="1" smtClean="0"/>
              <a:t>concerns</a:t>
            </a:r>
            <a:r>
              <a:rPr lang="fr-FR" baseline="0" dirty="0" smtClean="0"/>
              <a:t> codes of </a:t>
            </a:r>
            <a:r>
              <a:rPr lang="fr-FR" baseline="0" dirty="0" err="1" smtClean="0"/>
              <a:t>conduct</a:t>
            </a:r>
            <a:r>
              <a:rPr lang="fr-FR" baseline="0" dirty="0" smtClean="0"/>
              <a:t> for </a:t>
            </a:r>
            <a:r>
              <a:rPr lang="fr-FR" baseline="0" dirty="0" err="1" smtClean="0"/>
              <a:t>parliamentary</a:t>
            </a:r>
            <a:r>
              <a:rPr lang="fr-FR" baseline="0" dirty="0" smtClean="0"/>
              <a:t> staff (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pending</a:t>
            </a:r>
            <a:r>
              <a:rPr lang="fr-FR" baseline="0" dirty="0" smtClean="0"/>
              <a:t> the introduction of an </a:t>
            </a:r>
            <a:r>
              <a:rPr lang="fr-FR" baseline="0" dirty="0" err="1" smtClean="0"/>
              <a:t>accountability</a:t>
            </a:r>
            <a:r>
              <a:rPr lang="fr-FR" baseline="0" dirty="0" smtClean="0"/>
              <a:t> system for staff </a:t>
            </a:r>
            <a:r>
              <a:rPr lang="fr-FR" baseline="0" dirty="0" err="1" smtClean="0"/>
              <a:t>conduct</a:t>
            </a:r>
            <a:r>
              <a:rPr lang="fr-FR" baseline="0" dirty="0" smtClean="0"/>
              <a:t>, the </a:t>
            </a:r>
            <a:r>
              <a:rPr lang="fr-FR" baseline="0" dirty="0" err="1" smtClean="0"/>
              <a:t>members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each</a:t>
            </a:r>
            <a:r>
              <a:rPr lang="fr-FR" baseline="0" dirty="0" smtClean="0"/>
              <a:t> house </a:t>
            </a:r>
            <a:r>
              <a:rPr lang="fr-FR" baseline="0" dirty="0" err="1" smtClean="0"/>
              <a:t>should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responsible</a:t>
            </a:r>
            <a:r>
              <a:rPr lang="fr-FR" baseline="0" dirty="0" smtClean="0"/>
              <a:t> for the </a:t>
            </a:r>
            <a:r>
              <a:rPr lang="fr-FR" baseline="0" dirty="0" err="1" smtClean="0"/>
              <a:t>conduct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their</a:t>
            </a:r>
            <a:r>
              <a:rPr lang="fr-FR" baseline="0" dirty="0" smtClean="0"/>
              <a:t> staff </a:t>
            </a:r>
            <a:r>
              <a:rPr lang="fr-FR" baseline="0" dirty="0" err="1" smtClean="0"/>
              <a:t>when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carrying</a:t>
            </a:r>
            <a:r>
              <a:rPr lang="fr-FR" baseline="0" dirty="0" smtClean="0"/>
              <a:t> out official </a:t>
            </a:r>
            <a:r>
              <a:rPr lang="fr-FR" baseline="0" dirty="0" err="1" smtClean="0"/>
              <a:t>duties</a:t>
            </a:r>
            <a:r>
              <a:rPr lang="fr-FR" baseline="0" dirty="0" smtClean="0"/>
              <a:t> on </a:t>
            </a:r>
            <a:r>
              <a:rPr lang="fr-FR" baseline="0" dirty="0" err="1" smtClean="0"/>
              <a:t>behalf</a:t>
            </a:r>
            <a:r>
              <a:rPr lang="fr-FR" baseline="0" dirty="0" smtClean="0"/>
              <a:t> of the </a:t>
            </a:r>
            <a:r>
              <a:rPr lang="fr-FR" baseline="0" dirty="0" err="1" smtClean="0"/>
              <a:t>member</a:t>
            </a:r>
            <a:r>
              <a:rPr lang="fr-FR" baseline="0" dirty="0" smtClean="0"/>
              <a:t>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33EC2-08B8-41D2-8D4D-19F169A8EB0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996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The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process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elaboration</a:t>
            </a:r>
            <a:r>
              <a:rPr lang="fr-FR" baseline="0" dirty="0" smtClean="0"/>
              <a:t> of the code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almost</a:t>
            </a:r>
            <a:r>
              <a:rPr lang="fr-FR" baseline="0" dirty="0" smtClean="0"/>
              <a:t> as important as the code </a:t>
            </a:r>
            <a:r>
              <a:rPr lang="fr-FR" baseline="0" dirty="0" err="1" smtClean="0"/>
              <a:t>itself</a:t>
            </a:r>
            <a:r>
              <a:rPr lang="fr-FR" baseline="0" dirty="0" smtClean="0"/>
              <a:t>: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can</a:t>
            </a:r>
            <a:r>
              <a:rPr lang="fr-FR" baseline="0" dirty="0" smtClean="0"/>
              <a:t> prompt discussions on acceptable/</a:t>
            </a:r>
            <a:r>
              <a:rPr lang="fr-FR" baseline="0" dirty="0" err="1" smtClean="0"/>
              <a:t>unacceptable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conduct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raise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awareness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MPs</a:t>
            </a:r>
            <a:r>
              <a:rPr lang="fr-FR" baseline="0" dirty="0" smtClean="0"/>
              <a:t> about </a:t>
            </a:r>
            <a:r>
              <a:rPr lang="fr-FR" baseline="0" dirty="0" err="1" smtClean="0"/>
              <a:t>what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expected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them</a:t>
            </a:r>
            <a:r>
              <a:rPr lang="fr-FR" baseline="0" dirty="0" smtClean="0"/>
              <a:t>;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shows </a:t>
            </a:r>
            <a:r>
              <a:rPr lang="fr-FR" baseline="0" dirty="0" err="1" smtClean="0"/>
              <a:t>commitment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MPs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take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integrity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matters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into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their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own</a:t>
            </a:r>
            <a:r>
              <a:rPr lang="fr-FR" baseline="0" dirty="0" smtClean="0"/>
              <a:t> hands; a code </a:t>
            </a:r>
            <a:r>
              <a:rPr lang="fr-FR" baseline="0" dirty="0" err="1" smtClean="0"/>
              <a:t>should</a:t>
            </a:r>
            <a:r>
              <a:rPr lang="fr-FR" baseline="0" dirty="0" smtClean="0"/>
              <a:t> not </a:t>
            </a:r>
            <a:r>
              <a:rPr lang="fr-FR" baseline="0" dirty="0" err="1" smtClean="0"/>
              <a:t>be</a:t>
            </a:r>
            <a:r>
              <a:rPr lang="fr-FR" baseline="0" dirty="0" smtClean="0"/>
              <a:t> set in stone,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should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evolve</a:t>
            </a:r>
            <a:r>
              <a:rPr lang="fr-FR" baseline="0" dirty="0" smtClean="0"/>
              <a:t> as </a:t>
            </a:r>
            <a:r>
              <a:rPr lang="fr-FR" baseline="0" dirty="0" err="1" smtClean="0"/>
              <a:t>necessary</a:t>
            </a:r>
            <a:r>
              <a:rPr lang="fr-FR" baseline="0" dirty="0" smtClean="0"/>
              <a:t> in </a:t>
            </a:r>
            <a:r>
              <a:rPr lang="fr-FR" baseline="0" dirty="0" err="1" smtClean="0"/>
              <a:t>view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emerging</a:t>
            </a:r>
            <a:r>
              <a:rPr lang="fr-FR" baseline="0" dirty="0" smtClean="0"/>
              <a:t> issues and challenges. This </a:t>
            </a:r>
            <a:r>
              <a:rPr lang="fr-FR" baseline="0" dirty="0" err="1" smtClean="0"/>
              <a:t>process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helps</a:t>
            </a:r>
            <a:r>
              <a:rPr lang="fr-FR" baseline="0" dirty="0" smtClean="0"/>
              <a:t> a culture</a:t>
            </a:r>
            <a:r>
              <a:rPr lang="fr-FR" dirty="0" smtClean="0"/>
              <a:t> of </a:t>
            </a:r>
            <a:r>
              <a:rPr lang="fr-FR" dirty="0" err="1" smtClean="0"/>
              <a:t>integrity</a:t>
            </a:r>
            <a:r>
              <a:rPr lang="fr-FR" dirty="0" smtClean="0"/>
              <a:t> </a:t>
            </a:r>
            <a:r>
              <a:rPr lang="fr-FR" dirty="0" err="1" smtClean="0"/>
              <a:t>emerge</a:t>
            </a:r>
            <a:r>
              <a:rPr lang="fr-FR" dirty="0" smtClean="0"/>
              <a:t> in </a:t>
            </a:r>
            <a:r>
              <a:rPr lang="fr-FR" dirty="0" err="1" smtClean="0"/>
              <a:t>Parliament</a:t>
            </a:r>
            <a:r>
              <a:rPr lang="fr-FR" dirty="0" smtClean="0"/>
              <a:t> as an organisation, in addition to </a:t>
            </a:r>
            <a:r>
              <a:rPr lang="fr-FR" dirty="0" err="1" smtClean="0"/>
              <a:t>MPs</a:t>
            </a:r>
            <a:r>
              <a:rPr lang="fr-FR" dirty="0" smtClean="0"/>
              <a:t>’ </a:t>
            </a:r>
            <a:r>
              <a:rPr lang="fr-FR" dirty="0" err="1" smtClean="0"/>
              <a:t>personal</a:t>
            </a:r>
            <a:r>
              <a:rPr lang="fr-FR" dirty="0" smtClean="0"/>
              <a:t> </a:t>
            </a:r>
            <a:r>
              <a:rPr lang="fr-FR" dirty="0" err="1" smtClean="0"/>
              <a:t>integrity</a:t>
            </a:r>
            <a:r>
              <a:rPr lang="fr-FR" dirty="0" smtClean="0"/>
              <a:t>,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necessary</a:t>
            </a:r>
            <a:r>
              <a:rPr lang="fr-FR" dirty="0" smtClean="0"/>
              <a:t>, but not </a:t>
            </a:r>
            <a:r>
              <a:rPr lang="fr-FR" dirty="0" err="1" smtClean="0"/>
              <a:t>sufficient</a:t>
            </a:r>
            <a:r>
              <a:rPr lang="fr-FR" dirty="0" smtClean="0"/>
              <a:t>.</a:t>
            </a:r>
          </a:p>
          <a:p>
            <a:endParaRPr lang="fr-FR" baseline="0" dirty="0" smtClean="0"/>
          </a:p>
          <a:p>
            <a:r>
              <a:rPr lang="fr-FR" baseline="0" dirty="0" smtClean="0"/>
              <a:t>A </a:t>
            </a:r>
            <a:r>
              <a:rPr lang="fr-FR" baseline="0" dirty="0" err="1" smtClean="0"/>
              <a:t>mere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list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principles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not </a:t>
            </a:r>
            <a:r>
              <a:rPr lang="fr-FR" baseline="0" dirty="0" err="1" smtClean="0"/>
              <a:t>very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useful</a:t>
            </a:r>
            <a:r>
              <a:rPr lang="fr-FR" baseline="0" dirty="0" smtClean="0"/>
              <a:t> in </a:t>
            </a:r>
            <a:r>
              <a:rPr lang="fr-FR" baseline="0" dirty="0" err="1" smtClean="0"/>
              <a:t>itself</a:t>
            </a:r>
            <a:r>
              <a:rPr lang="fr-FR" baseline="0" dirty="0" smtClean="0"/>
              <a:t>; </a:t>
            </a:r>
            <a:r>
              <a:rPr lang="fr-FR" baseline="0" dirty="0" err="1" smtClean="0"/>
              <a:t>neither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a code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only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mirrors</a:t>
            </a:r>
            <a:r>
              <a:rPr lang="fr-FR" baseline="0" dirty="0" smtClean="0"/>
              <a:t> applicable </a:t>
            </a:r>
            <a:r>
              <a:rPr lang="fr-FR" baseline="0" dirty="0" err="1" smtClean="0"/>
              <a:t>legislation</a:t>
            </a:r>
            <a:r>
              <a:rPr lang="fr-FR" baseline="0" dirty="0" smtClean="0"/>
              <a:t>. A code </a:t>
            </a:r>
            <a:r>
              <a:rPr lang="fr-FR" baseline="0" dirty="0" err="1" smtClean="0"/>
              <a:t>should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include</a:t>
            </a:r>
            <a:r>
              <a:rPr lang="fr-FR" baseline="0" dirty="0" smtClean="0"/>
              <a:t> a </a:t>
            </a:r>
            <a:r>
              <a:rPr lang="fr-FR" baseline="0" dirty="0" err="1" smtClean="0"/>
              <a:t>commentary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its</a:t>
            </a:r>
            <a:r>
              <a:rPr lang="fr-FR" baseline="0" dirty="0" smtClean="0"/>
              <a:t> provisions or </a:t>
            </a:r>
            <a:r>
              <a:rPr lang="fr-FR" baseline="0" dirty="0" err="1" smtClean="0"/>
              <a:t>examples</a:t>
            </a:r>
            <a:r>
              <a:rPr lang="fr-FR" baseline="0" dirty="0" smtClean="0"/>
              <a:t> on issues </a:t>
            </a:r>
            <a:r>
              <a:rPr lang="fr-FR" baseline="0" dirty="0" err="1" smtClean="0"/>
              <a:t>such</a:t>
            </a:r>
            <a:r>
              <a:rPr lang="fr-FR" baseline="0" dirty="0" smtClean="0"/>
              <a:t> as </a:t>
            </a:r>
            <a:r>
              <a:rPr lang="fr-FR" baseline="0" dirty="0" err="1" smtClean="0"/>
              <a:t>conflicts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interest</a:t>
            </a:r>
            <a:r>
              <a:rPr lang="fr-FR" baseline="0" dirty="0" smtClean="0"/>
              <a:t>, contacts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lobbyists</a:t>
            </a:r>
            <a:r>
              <a:rPr lang="fr-FR" baseline="0" dirty="0" smtClean="0"/>
              <a:t>, gifts, </a:t>
            </a:r>
            <a:r>
              <a:rPr lang="fr-FR" baseline="0" dirty="0" err="1" smtClean="0"/>
              <a:t>accessory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activities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disclosure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requirements</a:t>
            </a:r>
            <a:r>
              <a:rPr lang="fr-FR" baseline="0" dirty="0" smtClean="0"/>
              <a:t> etc. It </a:t>
            </a:r>
            <a:r>
              <a:rPr lang="fr-FR" baseline="0" dirty="0" err="1" smtClean="0"/>
              <a:t>should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also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include</a:t>
            </a:r>
            <a:r>
              <a:rPr lang="fr-FR" baseline="0" dirty="0" smtClean="0"/>
              <a:t> information on how to </a:t>
            </a:r>
            <a:r>
              <a:rPr lang="fr-FR" baseline="0" dirty="0" err="1" smtClean="0"/>
              <a:t>raise</a:t>
            </a:r>
            <a:r>
              <a:rPr lang="fr-FR" baseline="0" dirty="0" smtClean="0"/>
              <a:t> the issue of a </a:t>
            </a:r>
            <a:r>
              <a:rPr lang="fr-FR" baseline="0" dirty="0" err="1" smtClean="0"/>
              <a:t>colleague’s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misconduct</a:t>
            </a:r>
            <a:r>
              <a:rPr lang="fr-FR" baseline="0" dirty="0" smtClean="0"/>
              <a:t>,</a:t>
            </a:r>
          </a:p>
          <a:p>
            <a:endParaRPr lang="fr-FR" baseline="0" dirty="0" smtClean="0"/>
          </a:p>
          <a:p>
            <a:r>
              <a:rPr lang="fr-FR" baseline="0" dirty="0" err="1" smtClean="0"/>
              <a:t>Publicity</a:t>
            </a:r>
            <a:r>
              <a:rPr lang="fr-FR" baseline="0" dirty="0" smtClean="0"/>
              <a:t>: Codes of </a:t>
            </a:r>
            <a:r>
              <a:rPr lang="fr-FR" baseline="0" dirty="0" err="1" smtClean="0"/>
              <a:t>conduct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create</a:t>
            </a:r>
            <a:r>
              <a:rPr lang="fr-FR" baseline="0" dirty="0" smtClean="0"/>
              <a:t> joint expectations </a:t>
            </a:r>
            <a:r>
              <a:rPr lang="fr-FR" baseline="0" dirty="0" err="1" smtClean="0"/>
              <a:t>among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MPs</a:t>
            </a:r>
            <a:r>
              <a:rPr lang="fr-FR" baseline="0" dirty="0" smtClean="0"/>
              <a:t> and the public</a:t>
            </a:r>
          </a:p>
          <a:p>
            <a:r>
              <a:rPr lang="fr-FR" baseline="0" dirty="0" err="1" smtClean="0"/>
              <a:t>Accompanying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measures</a:t>
            </a:r>
            <a:r>
              <a:rPr lang="fr-FR" baseline="0" dirty="0" smtClean="0"/>
              <a:t>: in </a:t>
            </a:r>
            <a:r>
              <a:rPr lang="fr-FR" baseline="0" dirty="0" err="1" smtClean="0"/>
              <a:t>order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embed</a:t>
            </a:r>
            <a:r>
              <a:rPr lang="fr-FR" baseline="0" dirty="0" smtClean="0"/>
              <a:t> the code in the </a:t>
            </a:r>
            <a:r>
              <a:rPr lang="fr-FR" baseline="0" dirty="0" err="1" smtClean="0"/>
              <a:t>working</a:t>
            </a:r>
            <a:r>
              <a:rPr lang="fr-FR" baseline="0" dirty="0" smtClean="0"/>
              <a:t> culture of the </a:t>
            </a:r>
            <a:r>
              <a:rPr lang="fr-FR" baseline="0" dirty="0" err="1" smtClean="0"/>
              <a:t>Parliament</a:t>
            </a:r>
            <a:r>
              <a:rPr lang="fr-FR" baseline="0" dirty="0" smtClean="0"/>
              <a:t>, and </a:t>
            </a:r>
            <a:r>
              <a:rPr lang="fr-FR" baseline="0" dirty="0" err="1" smtClean="0"/>
              <a:t>avoid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being</a:t>
            </a:r>
            <a:r>
              <a:rPr lang="fr-FR" baseline="0" dirty="0" smtClean="0"/>
              <a:t> a </a:t>
            </a:r>
            <a:r>
              <a:rPr lang="fr-FR" baseline="0" dirty="0" err="1" smtClean="0"/>
              <a:t>mere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piece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paper</a:t>
            </a:r>
            <a:endParaRPr lang="fr-FR" baseline="0" dirty="0" smtClean="0"/>
          </a:p>
          <a:p>
            <a:endParaRPr lang="fr-FR" baseline="0" dirty="0" smtClean="0"/>
          </a:p>
          <a:p>
            <a:r>
              <a:rPr lang="fr-FR" baseline="0" dirty="0" err="1" smtClean="0"/>
              <a:t>Awareness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measures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include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dedicated</a:t>
            </a:r>
            <a:r>
              <a:rPr lang="fr-FR" baseline="0" dirty="0" smtClean="0"/>
              <a:t> training or </a:t>
            </a:r>
            <a:r>
              <a:rPr lang="fr-FR" baseline="0" dirty="0" err="1" smtClean="0"/>
              <a:t>confidential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counselling</a:t>
            </a:r>
            <a:r>
              <a:rPr lang="fr-FR" baseline="0" dirty="0" smtClean="0"/>
              <a:t>.</a:t>
            </a:r>
            <a:r>
              <a:rPr lang="fr-FR" dirty="0" smtClean="0"/>
              <a:t> Training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preferably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regular</a:t>
            </a:r>
            <a:r>
              <a:rPr lang="fr-FR" dirty="0" smtClean="0"/>
              <a:t>+ </a:t>
            </a:r>
            <a:r>
              <a:rPr lang="fr-FR" dirty="0" err="1" smtClean="0"/>
              <a:t>mechanism</a:t>
            </a:r>
            <a:r>
              <a:rPr lang="fr-FR" dirty="0" smtClean="0"/>
              <a:t> for </a:t>
            </a:r>
            <a:r>
              <a:rPr lang="fr-FR" dirty="0" err="1" smtClean="0"/>
              <a:t>day</a:t>
            </a:r>
            <a:r>
              <a:rPr lang="fr-FR" dirty="0" smtClean="0"/>
              <a:t>-to-</a:t>
            </a:r>
            <a:r>
              <a:rPr lang="fr-FR" dirty="0" err="1" smtClean="0"/>
              <a:t>day</a:t>
            </a:r>
            <a:r>
              <a:rPr lang="fr-FR" dirty="0" smtClean="0"/>
              <a:t> </a:t>
            </a:r>
            <a:r>
              <a:rPr lang="fr-FR" dirty="0" err="1" smtClean="0"/>
              <a:t>counselling</a:t>
            </a:r>
            <a:r>
              <a:rPr lang="fr-FR" dirty="0" smtClean="0"/>
              <a:t> on </a:t>
            </a:r>
            <a:r>
              <a:rPr lang="fr-FR" dirty="0" err="1" smtClean="0"/>
              <a:t>thorny</a:t>
            </a:r>
            <a:r>
              <a:rPr lang="fr-FR" dirty="0" smtClean="0"/>
              <a:t> issues. </a:t>
            </a:r>
            <a:r>
              <a:rPr lang="fr-FR" dirty="0" err="1" smtClean="0"/>
              <a:t>Counsellor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politically</a:t>
            </a:r>
            <a:r>
              <a:rPr lang="fr-FR" dirty="0" smtClean="0"/>
              <a:t> </a:t>
            </a:r>
            <a:r>
              <a:rPr lang="fr-FR" dirty="0" err="1" smtClean="0"/>
              <a:t>neutral</a:t>
            </a:r>
            <a:r>
              <a:rPr lang="fr-FR" dirty="0" smtClean="0"/>
              <a:t>, </a:t>
            </a:r>
            <a:r>
              <a:rPr lang="fr-FR" dirty="0" err="1" smtClean="0"/>
              <a:t>trained</a:t>
            </a:r>
            <a:r>
              <a:rPr lang="fr-FR" dirty="0" smtClean="0"/>
              <a:t> for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function</a:t>
            </a:r>
            <a:r>
              <a:rPr lang="fr-FR" dirty="0" smtClean="0"/>
              <a:t> and </a:t>
            </a:r>
            <a:r>
              <a:rPr lang="fr-FR" dirty="0" err="1" smtClean="0"/>
              <a:t>should</a:t>
            </a:r>
            <a:r>
              <a:rPr lang="fr-FR" dirty="0" smtClean="0"/>
              <a:t> use </a:t>
            </a:r>
            <a:r>
              <a:rPr lang="fr-FR" dirty="0" err="1" smtClean="0"/>
              <a:t>common</a:t>
            </a:r>
            <a:r>
              <a:rPr lang="fr-FR" dirty="0" smtClean="0"/>
              <a:t> </a:t>
            </a:r>
            <a:r>
              <a:rPr lang="fr-FR" dirty="0" err="1" smtClean="0"/>
              <a:t>sense</a:t>
            </a:r>
            <a:r>
              <a:rPr lang="fr-FR" dirty="0" smtClean="0"/>
              <a:t>. He/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useful</a:t>
            </a:r>
            <a:r>
              <a:rPr lang="fr-FR" dirty="0" smtClean="0"/>
              <a:t> for </a:t>
            </a:r>
            <a:r>
              <a:rPr lang="fr-FR" dirty="0" err="1" smtClean="0"/>
              <a:t>parliamentary</a:t>
            </a:r>
            <a:r>
              <a:rPr lang="fr-FR" dirty="0" smtClean="0"/>
              <a:t> staff </a:t>
            </a:r>
            <a:r>
              <a:rPr lang="fr-FR" dirty="0" err="1" smtClean="0"/>
              <a:t>too</a:t>
            </a:r>
            <a:r>
              <a:rPr lang="fr-FR" dirty="0" smtClean="0"/>
              <a:t>.</a:t>
            </a:r>
          </a:p>
          <a:p>
            <a:r>
              <a:rPr lang="fr-FR" baseline="0" dirty="0" err="1" smtClean="0"/>
              <a:t>I’ll</a:t>
            </a:r>
            <a:r>
              <a:rPr lang="fr-FR" baseline="0" dirty="0" smtClean="0"/>
              <a:t> come back to </a:t>
            </a:r>
            <a:r>
              <a:rPr lang="fr-FR" baseline="0" dirty="0" err="1" smtClean="0"/>
              <a:t>enforcement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later</a:t>
            </a:r>
            <a:r>
              <a:rPr lang="fr-FR" baseline="0" dirty="0" smtClean="0"/>
              <a:t>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33EC2-08B8-41D2-8D4D-19F169A8EB0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725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 </a:t>
            </a:r>
            <a:r>
              <a:rPr lang="fr-FR" dirty="0" err="1" smtClean="0"/>
              <a:t>want</a:t>
            </a:r>
            <a:r>
              <a:rPr lang="fr-FR" dirty="0" smtClean="0"/>
              <a:t> to </a:t>
            </a:r>
            <a:r>
              <a:rPr lang="fr-FR" dirty="0" err="1" smtClean="0"/>
              <a:t>highlight</a:t>
            </a:r>
            <a:r>
              <a:rPr lang="fr-FR" dirty="0" smtClean="0"/>
              <a:t> one</a:t>
            </a:r>
            <a:r>
              <a:rPr lang="fr-FR" baseline="0" dirty="0" smtClean="0"/>
              <a:t> important component of </a:t>
            </a:r>
            <a:r>
              <a:rPr lang="fr-FR" baseline="0" dirty="0" err="1" smtClean="0"/>
              <a:t>CoC</a:t>
            </a:r>
            <a:r>
              <a:rPr lang="fr-FR" baseline="0" dirty="0" smtClean="0"/>
              <a:t>: COI. In essence, </a:t>
            </a:r>
            <a:r>
              <a:rPr lang="fr-FR" baseline="0" dirty="0" err="1" smtClean="0"/>
              <a:t>many</a:t>
            </a:r>
            <a:r>
              <a:rPr lang="fr-FR" baseline="0" dirty="0" smtClean="0"/>
              <a:t> of the </a:t>
            </a:r>
            <a:r>
              <a:rPr lang="fr-FR" baseline="0" dirty="0" err="1" smtClean="0"/>
              <a:t>rules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duties</a:t>
            </a:r>
            <a:r>
              <a:rPr lang="fr-FR" baseline="0" dirty="0" smtClean="0"/>
              <a:t> applicable to </a:t>
            </a:r>
            <a:r>
              <a:rPr lang="fr-FR" baseline="0" dirty="0" err="1" smtClean="0"/>
              <a:t>MPs</a:t>
            </a:r>
            <a:r>
              <a:rPr lang="fr-FR" baseline="0" dirty="0" smtClean="0"/>
              <a:t>, on gifts, </a:t>
            </a:r>
            <a:r>
              <a:rPr lang="fr-FR" baseline="0" dirty="0" err="1" smtClean="0"/>
              <a:t>declarations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assets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interests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incompatibilities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accessory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activities</a:t>
            </a:r>
            <a:r>
              <a:rPr lang="fr-FR" baseline="0" dirty="0" smtClean="0"/>
              <a:t> etc. </a:t>
            </a:r>
            <a:r>
              <a:rPr lang="fr-FR" baseline="0" dirty="0" err="1" smtClean="0"/>
              <a:t>aim</a:t>
            </a:r>
            <a:r>
              <a:rPr lang="fr-FR" baseline="0" dirty="0" smtClean="0"/>
              <a:t> at </a:t>
            </a:r>
            <a:r>
              <a:rPr lang="fr-FR" baseline="0" dirty="0" err="1" smtClean="0"/>
              <a:t>preventing</a:t>
            </a:r>
            <a:r>
              <a:rPr lang="fr-FR" baseline="0" dirty="0" smtClean="0"/>
              <a:t> or </a:t>
            </a:r>
            <a:r>
              <a:rPr lang="fr-FR" baseline="0" dirty="0" err="1" smtClean="0"/>
              <a:t>managing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CoI</a:t>
            </a:r>
            <a:r>
              <a:rPr lang="fr-FR" baseline="0" dirty="0" smtClean="0"/>
              <a:t>.</a:t>
            </a:r>
          </a:p>
          <a:p>
            <a:endParaRPr lang="fr-FR" dirty="0" smtClean="0"/>
          </a:p>
          <a:p>
            <a:r>
              <a:rPr lang="fr-FR" dirty="0" err="1" smtClean="0"/>
              <a:t>Several</a:t>
            </a:r>
            <a:r>
              <a:rPr lang="fr-FR" dirty="0" smtClean="0"/>
              <a:t> countries </a:t>
            </a:r>
            <a:r>
              <a:rPr lang="fr-FR" dirty="0" err="1" smtClean="0"/>
              <a:t>examined</a:t>
            </a:r>
            <a:r>
              <a:rPr lang="fr-FR" dirty="0" smtClean="0"/>
              <a:t> by GRECO  (Spain, </a:t>
            </a:r>
            <a:r>
              <a:rPr lang="fr-FR" dirty="0" err="1" smtClean="0"/>
              <a:t>Estonia</a:t>
            </a:r>
            <a:r>
              <a:rPr lang="fr-FR" dirty="0" smtClean="0"/>
              <a:t>, </a:t>
            </a:r>
            <a:r>
              <a:rPr lang="fr-FR" dirty="0" err="1" smtClean="0"/>
              <a:t>Poland</a:t>
            </a:r>
            <a:r>
              <a:rPr lang="fr-FR" dirty="0" smtClean="0"/>
              <a:t>) </a:t>
            </a:r>
            <a:r>
              <a:rPr lang="fr-FR" dirty="0" err="1" smtClean="0"/>
              <a:t>had</a:t>
            </a:r>
            <a:r>
              <a:rPr lang="fr-FR" dirty="0" smtClean="0"/>
              <a:t> no </a:t>
            </a:r>
            <a:r>
              <a:rPr lang="fr-FR" dirty="0" err="1" smtClean="0"/>
              <a:t>rules</a:t>
            </a:r>
            <a:r>
              <a:rPr lang="fr-FR" dirty="0" smtClean="0"/>
              <a:t> and </a:t>
            </a:r>
            <a:r>
              <a:rPr lang="fr-FR" dirty="0" err="1" smtClean="0"/>
              <a:t>regulations</a:t>
            </a:r>
            <a:r>
              <a:rPr lang="fr-FR" dirty="0" smtClean="0"/>
              <a:t> for </a:t>
            </a:r>
            <a:r>
              <a:rPr lang="fr-FR" dirty="0" err="1" smtClean="0"/>
              <a:t>MPs</a:t>
            </a:r>
            <a:r>
              <a:rPr lang="fr-FR" dirty="0" smtClean="0"/>
              <a:t>’ COI. </a:t>
            </a:r>
            <a:r>
              <a:rPr lang="fr-FR" dirty="0" err="1" smtClean="0"/>
              <a:t>Some</a:t>
            </a:r>
            <a:r>
              <a:rPr lang="fr-FR" dirty="0" smtClean="0"/>
              <a:t> countries </a:t>
            </a:r>
            <a:r>
              <a:rPr lang="fr-FR" dirty="0" err="1" smtClean="0"/>
              <a:t>had</a:t>
            </a:r>
            <a:r>
              <a:rPr lang="fr-FR" dirty="0" smtClean="0"/>
              <a:t> </a:t>
            </a:r>
            <a:r>
              <a:rPr lang="fr-FR" dirty="0" err="1" smtClean="0"/>
              <a:t>narrow</a:t>
            </a:r>
            <a:r>
              <a:rPr lang="fr-FR" dirty="0" smtClean="0"/>
              <a:t> </a:t>
            </a:r>
            <a:r>
              <a:rPr lang="fr-FR" dirty="0" err="1" smtClean="0"/>
              <a:t>rules</a:t>
            </a:r>
            <a:r>
              <a:rPr lang="fr-FR" dirty="0" smtClean="0"/>
              <a:t>. Ex: </a:t>
            </a:r>
            <a:r>
              <a:rPr lang="fr-FR" dirty="0" err="1" smtClean="0"/>
              <a:t>Iceland</a:t>
            </a:r>
            <a:r>
              <a:rPr lang="fr-FR" dirty="0" smtClean="0"/>
              <a:t> </a:t>
            </a:r>
            <a:r>
              <a:rPr lang="fr-FR" dirty="0" err="1" smtClean="0"/>
              <a:t>required</a:t>
            </a:r>
            <a:r>
              <a:rPr lang="fr-FR" dirty="0" smtClean="0"/>
              <a:t> </a:t>
            </a:r>
            <a:r>
              <a:rPr lang="fr-FR" dirty="0" err="1" smtClean="0"/>
              <a:t>MPs</a:t>
            </a:r>
            <a:r>
              <a:rPr lang="fr-FR" dirty="0" smtClean="0"/>
              <a:t> to </a:t>
            </a:r>
            <a:r>
              <a:rPr lang="fr-FR" dirty="0" err="1" smtClean="0"/>
              <a:t>recuse</a:t>
            </a:r>
            <a:r>
              <a:rPr lang="fr-FR" dirty="0" smtClean="0"/>
              <a:t> </a:t>
            </a:r>
            <a:r>
              <a:rPr lang="fr-FR" dirty="0" err="1" smtClean="0"/>
              <a:t>themselves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a </a:t>
            </a:r>
            <a:r>
              <a:rPr lang="fr-FR" dirty="0" smtClean="0"/>
              <a:t>vote. </a:t>
            </a:r>
            <a:r>
              <a:rPr lang="fr-FR" dirty="0" err="1" smtClean="0"/>
              <a:t>some</a:t>
            </a:r>
            <a:r>
              <a:rPr lang="fr-FR" dirty="0" smtClean="0"/>
              <a:t> countries have a </a:t>
            </a:r>
            <a:r>
              <a:rPr lang="fr-FR" dirty="0" err="1" smtClean="0"/>
              <a:t>law</a:t>
            </a:r>
            <a:r>
              <a:rPr lang="fr-FR" baseline="0" dirty="0" smtClean="0"/>
              <a:t> on </a:t>
            </a:r>
            <a:r>
              <a:rPr lang="fr-FR" baseline="0" dirty="0" err="1" smtClean="0"/>
              <a:t>CoI</a:t>
            </a:r>
            <a:r>
              <a:rPr lang="fr-FR" baseline="0" dirty="0" smtClean="0"/>
              <a:t>, but </a:t>
            </a:r>
            <a:r>
              <a:rPr lang="fr-FR" baseline="0" dirty="0" err="1" smtClean="0"/>
              <a:t>MPs</a:t>
            </a:r>
            <a:r>
              <a:rPr lang="fr-FR" baseline="0" dirty="0" smtClean="0"/>
              <a:t> are </a:t>
            </a:r>
            <a:r>
              <a:rPr lang="fr-FR" baseline="0" dirty="0" err="1" smtClean="0"/>
              <a:t>excluded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from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its</a:t>
            </a:r>
            <a:r>
              <a:rPr lang="fr-FR" baseline="0" dirty="0" smtClean="0"/>
              <a:t> scope of application. In a </a:t>
            </a:r>
            <a:r>
              <a:rPr lang="fr-FR" baseline="0" dirty="0" err="1" smtClean="0"/>
              <a:t>number</a:t>
            </a:r>
            <a:r>
              <a:rPr lang="fr-FR" baseline="0" dirty="0" smtClean="0"/>
              <a:t> of countries, the </a:t>
            </a:r>
            <a:r>
              <a:rPr lang="fr-FR" baseline="0" dirty="0" err="1" smtClean="0"/>
              <a:t>rules</a:t>
            </a:r>
            <a:r>
              <a:rPr lang="fr-FR" baseline="0" dirty="0" smtClean="0"/>
              <a:t> are </a:t>
            </a:r>
            <a:r>
              <a:rPr lang="fr-FR" baseline="0" dirty="0" err="1" smtClean="0"/>
              <a:t>mostly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theoretical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because</a:t>
            </a:r>
            <a:r>
              <a:rPr lang="fr-FR" baseline="0" dirty="0" smtClean="0"/>
              <a:t> a culture of </a:t>
            </a:r>
            <a:r>
              <a:rPr lang="fr-FR" baseline="0" dirty="0" err="1" smtClean="0"/>
              <a:t>prevention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avoidance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CoI</a:t>
            </a:r>
            <a:r>
              <a:rPr lang="fr-FR" baseline="0" dirty="0" smtClean="0"/>
              <a:t> has not </a:t>
            </a:r>
            <a:r>
              <a:rPr lang="fr-FR" baseline="0" dirty="0" err="1" smtClean="0"/>
              <a:t>yet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emerged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there</a:t>
            </a:r>
            <a:r>
              <a:rPr lang="fr-FR" baseline="0" dirty="0" smtClean="0"/>
              <a:t> are no arrangements for </a:t>
            </a:r>
            <a:r>
              <a:rPr lang="fr-FR" baseline="0" dirty="0" err="1" smtClean="0"/>
              <a:t>checking</a:t>
            </a:r>
            <a:r>
              <a:rPr lang="fr-FR" baseline="0" dirty="0" smtClean="0"/>
              <a:t> possible </a:t>
            </a:r>
            <a:r>
              <a:rPr lang="fr-FR" baseline="0" dirty="0" err="1" smtClean="0"/>
              <a:t>CoI</a:t>
            </a:r>
            <a:r>
              <a:rPr lang="fr-FR" baseline="0" dirty="0" smtClean="0"/>
              <a:t>.</a:t>
            </a:r>
          </a:p>
          <a:p>
            <a:endParaRPr lang="fr-FR" baseline="0" dirty="0" smtClean="0"/>
          </a:p>
          <a:p>
            <a:r>
              <a:rPr lang="fr-FR" baseline="0" dirty="0" smtClean="0"/>
              <a:t>GRECO </a:t>
            </a:r>
            <a:r>
              <a:rPr lang="fr-FR" baseline="0" dirty="0" err="1" smtClean="0"/>
              <a:t>called</a:t>
            </a:r>
            <a:r>
              <a:rPr lang="fr-FR" baseline="0" dirty="0" smtClean="0"/>
              <a:t> for clarification of the </a:t>
            </a:r>
            <a:r>
              <a:rPr lang="fr-FR" baseline="0" dirty="0" err="1" smtClean="0"/>
              <a:t>existing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rules</a:t>
            </a:r>
            <a:r>
              <a:rPr lang="fr-FR" baseline="0" dirty="0" smtClean="0"/>
              <a:t> and for the setting up of </a:t>
            </a:r>
            <a:r>
              <a:rPr lang="fr-FR" baseline="0" dirty="0" err="1" smtClean="0"/>
              <a:t>practical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mechanisms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declare</a:t>
            </a:r>
            <a:r>
              <a:rPr lang="fr-FR" baseline="0" dirty="0" smtClean="0"/>
              <a:t> and check </a:t>
            </a:r>
            <a:r>
              <a:rPr lang="fr-FR" baseline="0" dirty="0" err="1" smtClean="0"/>
              <a:t>potential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CoI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Rec</a:t>
            </a:r>
            <a:r>
              <a:rPr lang="fr-FR" baseline="0" dirty="0" smtClean="0"/>
              <a:t> on ad hoc </a:t>
            </a:r>
            <a:r>
              <a:rPr lang="fr-FR" baseline="0" dirty="0" err="1" smtClean="0"/>
              <a:t>disclosure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given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several</a:t>
            </a:r>
            <a:r>
              <a:rPr lang="fr-FR" baseline="0" dirty="0" smtClean="0"/>
              <a:t> countries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33EC2-08B8-41D2-8D4D-19F169A8EB0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923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Gifts:</a:t>
            </a:r>
            <a:r>
              <a:rPr lang="fr-FR" baseline="0" dirty="0" smtClean="0"/>
              <a:t> more countries have </a:t>
            </a:r>
            <a:r>
              <a:rPr lang="fr-FR" baseline="0" dirty="0" err="1" smtClean="0"/>
              <a:t>regulated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them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CoI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either</a:t>
            </a:r>
            <a:r>
              <a:rPr lang="fr-FR" baseline="0" dirty="0" smtClean="0"/>
              <a:t> as part of </a:t>
            </a:r>
            <a:r>
              <a:rPr lang="fr-FR" baseline="0" dirty="0" err="1" smtClean="0"/>
              <a:t>CoC</a:t>
            </a:r>
            <a:r>
              <a:rPr lang="fr-FR" baseline="0" dirty="0" smtClean="0"/>
              <a:t> or in </a:t>
            </a:r>
            <a:r>
              <a:rPr lang="fr-FR" baseline="0" dirty="0" err="1" smtClean="0"/>
              <a:t>other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texts</a:t>
            </a:r>
            <a:r>
              <a:rPr lang="fr-FR" baseline="0" dirty="0" smtClean="0"/>
              <a:t>. </a:t>
            </a:r>
            <a:r>
              <a:rPr lang="fr-FR" baseline="0" dirty="0" err="1" smtClean="0"/>
              <a:t>Still</a:t>
            </a:r>
            <a:r>
              <a:rPr lang="fr-FR" baseline="0" dirty="0" smtClean="0"/>
              <a:t>, applicable </a:t>
            </a:r>
            <a:r>
              <a:rPr lang="fr-FR" baseline="0" dirty="0" err="1" smtClean="0"/>
              <a:t>texts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often</a:t>
            </a:r>
            <a:r>
              <a:rPr lang="fr-FR" baseline="0" dirty="0" smtClean="0"/>
              <a:t> put </a:t>
            </a:r>
            <a:r>
              <a:rPr lang="fr-FR" baseline="0" dirty="0" err="1" smtClean="0"/>
              <a:t>emphasis</a:t>
            </a:r>
            <a:r>
              <a:rPr lang="fr-FR" baseline="0" dirty="0" smtClean="0"/>
              <a:t> on </a:t>
            </a:r>
            <a:r>
              <a:rPr lang="fr-FR" baseline="0" dirty="0" err="1" smtClean="0"/>
              <a:t>material</a:t>
            </a:r>
            <a:r>
              <a:rPr lang="fr-FR" baseline="0" dirty="0" smtClean="0"/>
              <a:t> gifts and </a:t>
            </a:r>
            <a:r>
              <a:rPr lang="fr-FR" baseline="0" dirty="0" err="1" smtClean="0"/>
              <a:t>their</a:t>
            </a:r>
            <a:r>
              <a:rPr lang="fr-FR" baseline="0" dirty="0" smtClean="0"/>
              <a:t> value. The value triggers </a:t>
            </a:r>
            <a:r>
              <a:rPr lang="fr-FR" baseline="0" dirty="0" err="1" smtClean="0"/>
              <a:t>either</a:t>
            </a:r>
            <a:r>
              <a:rPr lang="fr-FR" baseline="0" dirty="0" smtClean="0"/>
              <a:t> a prohibition to </a:t>
            </a:r>
            <a:r>
              <a:rPr lang="fr-FR" baseline="0" dirty="0" err="1" smtClean="0"/>
              <a:t>accept</a:t>
            </a:r>
            <a:r>
              <a:rPr lang="fr-FR" baseline="0" dirty="0" smtClean="0"/>
              <a:t> gift or an obligation to </a:t>
            </a:r>
            <a:r>
              <a:rPr lang="fr-FR" baseline="0" dirty="0" err="1" smtClean="0"/>
              <a:t>declare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them</a:t>
            </a:r>
            <a:r>
              <a:rPr lang="fr-FR" baseline="0" dirty="0" smtClean="0"/>
              <a:t> to the services of </a:t>
            </a:r>
            <a:r>
              <a:rPr lang="fr-FR" baseline="0" dirty="0" err="1" smtClean="0"/>
              <a:t>Parliament</a:t>
            </a:r>
            <a:r>
              <a:rPr lang="fr-FR" baseline="0" dirty="0" smtClean="0"/>
              <a:t> (</a:t>
            </a:r>
            <a:r>
              <a:rPr lang="fr-FR" baseline="0" dirty="0" err="1" smtClean="0"/>
              <a:t>register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often</a:t>
            </a:r>
            <a:r>
              <a:rPr lang="fr-FR" baseline="0" dirty="0" smtClean="0"/>
              <a:t> made public). </a:t>
            </a:r>
            <a:r>
              <a:rPr lang="fr-FR" baseline="0" dirty="0" err="1" smtClean="0"/>
              <a:t>Sometimes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mechanisms</a:t>
            </a:r>
            <a:r>
              <a:rPr lang="fr-FR" baseline="0" dirty="0" smtClean="0"/>
              <a:t> for </a:t>
            </a:r>
            <a:r>
              <a:rPr lang="fr-FR" baseline="0" dirty="0" err="1" smtClean="0"/>
              <a:t>valuating</a:t>
            </a:r>
            <a:r>
              <a:rPr lang="fr-FR" baseline="0" dirty="0" smtClean="0"/>
              <a:t> or </a:t>
            </a:r>
            <a:r>
              <a:rPr lang="fr-FR" baseline="0" dirty="0" err="1" smtClean="0"/>
              <a:t>declaring</a:t>
            </a:r>
            <a:r>
              <a:rPr lang="fr-FR" baseline="0" dirty="0" smtClean="0"/>
              <a:t> gifts are </a:t>
            </a:r>
            <a:r>
              <a:rPr lang="fr-FR" baseline="0" dirty="0" err="1" smtClean="0"/>
              <a:t>missing</a:t>
            </a:r>
            <a:r>
              <a:rPr lang="fr-FR" baseline="0" dirty="0" smtClean="0"/>
              <a:t> and GRECO </a:t>
            </a:r>
            <a:r>
              <a:rPr lang="fr-FR" baseline="0" dirty="0" err="1" smtClean="0"/>
              <a:t>called</a:t>
            </a:r>
            <a:r>
              <a:rPr lang="fr-FR" baseline="0" dirty="0" smtClean="0"/>
              <a:t> the countries </a:t>
            </a:r>
            <a:r>
              <a:rPr lang="fr-FR" baseline="0" dirty="0" err="1" smtClean="0"/>
              <a:t>concerned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remedy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this</a:t>
            </a:r>
            <a:r>
              <a:rPr lang="fr-FR" baseline="0" dirty="0" smtClean="0"/>
              <a:t> gap. GRECO </a:t>
            </a:r>
            <a:r>
              <a:rPr lang="fr-FR" baseline="0" dirty="0" err="1" smtClean="0"/>
              <a:t>called</a:t>
            </a:r>
            <a:r>
              <a:rPr lang="fr-FR" baseline="0" dirty="0" smtClean="0"/>
              <a:t> on a </a:t>
            </a:r>
            <a:r>
              <a:rPr lang="fr-FR" baseline="0" dirty="0" err="1" smtClean="0"/>
              <a:t>number</a:t>
            </a:r>
            <a:r>
              <a:rPr lang="fr-FR" baseline="0" dirty="0" smtClean="0"/>
              <a:t> of occasions for an extension of the </a:t>
            </a:r>
            <a:r>
              <a:rPr lang="fr-FR" baseline="0" dirty="0" err="1" smtClean="0"/>
              <a:t>definition</a:t>
            </a:r>
            <a:r>
              <a:rPr lang="fr-FR" baseline="0" dirty="0" smtClean="0"/>
              <a:t>/guidance on gifts to </a:t>
            </a:r>
            <a:r>
              <a:rPr lang="fr-FR" baseline="0" dirty="0" err="1" smtClean="0"/>
              <a:t>include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also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other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benefits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such</a:t>
            </a:r>
            <a:r>
              <a:rPr lang="fr-FR" baseline="0" dirty="0" smtClean="0"/>
              <a:t> as </a:t>
            </a:r>
            <a:r>
              <a:rPr lang="fr-FR" baseline="0" dirty="0" err="1" smtClean="0"/>
              <a:t>hospitality</a:t>
            </a:r>
            <a:r>
              <a:rPr lang="fr-FR" baseline="0" dirty="0" smtClean="0"/>
              <a:t>, invitations to </a:t>
            </a:r>
            <a:r>
              <a:rPr lang="fr-FR" baseline="0" dirty="0" err="1" smtClean="0"/>
              <a:t>travel</a:t>
            </a:r>
            <a:r>
              <a:rPr lang="fr-FR" baseline="0" dirty="0" smtClean="0"/>
              <a:t> and cultural </a:t>
            </a:r>
            <a:r>
              <a:rPr lang="fr-FR" baseline="0" dirty="0" err="1" smtClean="0"/>
              <a:t>events</a:t>
            </a:r>
            <a:r>
              <a:rPr lang="fr-FR" baseline="0" dirty="0" smtClean="0"/>
              <a:t> etc. </a:t>
            </a:r>
            <a:r>
              <a:rPr lang="fr-FR" baseline="0" dirty="0" err="1" smtClean="0"/>
              <a:t>What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also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matters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not </a:t>
            </a:r>
            <a:r>
              <a:rPr lang="fr-FR" baseline="0" dirty="0" err="1" smtClean="0"/>
              <a:t>only</a:t>
            </a:r>
            <a:r>
              <a:rPr lang="fr-FR" baseline="0" dirty="0" smtClean="0"/>
              <a:t> the value of a gift but the </a:t>
            </a:r>
            <a:r>
              <a:rPr lang="fr-FR" baseline="0" dirty="0" err="1" smtClean="0"/>
              <a:t>identity</a:t>
            </a:r>
            <a:r>
              <a:rPr lang="fr-FR" baseline="0" dirty="0" smtClean="0"/>
              <a:t> of the </a:t>
            </a:r>
            <a:r>
              <a:rPr lang="fr-FR" baseline="0" dirty="0" err="1" smtClean="0"/>
              <a:t>giver</a:t>
            </a:r>
            <a:r>
              <a:rPr lang="fr-FR" baseline="0" dirty="0" smtClean="0"/>
              <a:t> and the </a:t>
            </a:r>
            <a:r>
              <a:rPr lang="fr-FR" baseline="0" dirty="0" err="1" smtClean="0"/>
              <a:t>context</a:t>
            </a:r>
            <a:r>
              <a:rPr lang="fr-FR" baseline="0" dirty="0" smtClean="0"/>
              <a:t> in </a:t>
            </a:r>
            <a:r>
              <a:rPr lang="fr-FR" baseline="0" dirty="0" err="1" smtClean="0"/>
              <a:t>which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was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given</a:t>
            </a:r>
            <a:r>
              <a:rPr lang="fr-FR" baseline="0" dirty="0" smtClean="0"/>
              <a:t>.</a:t>
            </a:r>
          </a:p>
          <a:p>
            <a:endParaRPr lang="fr-FR" dirty="0"/>
          </a:p>
          <a:p>
            <a:r>
              <a:rPr lang="fr-FR" dirty="0" err="1" smtClean="0"/>
              <a:t>Incompatibilities</a:t>
            </a:r>
            <a:r>
              <a:rPr lang="fr-FR" dirty="0" smtClean="0"/>
              <a:t> and </a:t>
            </a:r>
            <a:r>
              <a:rPr lang="fr-FR" dirty="0" err="1" smtClean="0"/>
              <a:t>accessory</a:t>
            </a:r>
            <a:r>
              <a:rPr lang="fr-FR" dirty="0" smtClean="0"/>
              <a:t> </a:t>
            </a:r>
            <a:r>
              <a:rPr lang="fr-FR" dirty="0" err="1" smtClean="0"/>
              <a:t>activities</a:t>
            </a:r>
            <a:r>
              <a:rPr lang="fr-FR" dirty="0" smtClean="0"/>
              <a:t>: </a:t>
            </a:r>
            <a:r>
              <a:rPr lang="fr-FR" dirty="0" err="1" smtClean="0"/>
              <a:t>wide</a:t>
            </a:r>
            <a:r>
              <a:rPr lang="fr-FR" dirty="0" smtClean="0"/>
              <a:t> </a:t>
            </a:r>
            <a:r>
              <a:rPr lang="fr-FR" dirty="0" err="1" smtClean="0"/>
              <a:t>variety</a:t>
            </a:r>
            <a:r>
              <a:rPr lang="fr-FR" dirty="0" smtClean="0"/>
              <a:t> of situations</a:t>
            </a:r>
            <a:r>
              <a:rPr lang="fr-FR" dirty="0" smtClean="0"/>
              <a:t>.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smtClean="0"/>
              <a:t>countries have </a:t>
            </a:r>
            <a:r>
              <a:rPr lang="fr-FR" dirty="0" err="1" smtClean="0"/>
              <a:t>very</a:t>
            </a:r>
            <a:r>
              <a:rPr lang="fr-FR" dirty="0" smtClean="0"/>
              <a:t> strict </a:t>
            </a:r>
            <a:r>
              <a:rPr lang="fr-FR" dirty="0" err="1" smtClean="0"/>
              <a:t>rules</a:t>
            </a:r>
            <a:r>
              <a:rPr lang="fr-FR" dirty="0" smtClean="0"/>
              <a:t>, </a:t>
            </a:r>
            <a:r>
              <a:rPr lang="fr-FR" dirty="0" err="1" smtClean="0"/>
              <a:t>others</a:t>
            </a:r>
            <a:r>
              <a:rPr lang="fr-FR" dirty="0" smtClean="0"/>
              <a:t> (</a:t>
            </a:r>
            <a:r>
              <a:rPr lang="fr-FR" dirty="0" err="1" smtClean="0"/>
              <a:t>Northern</a:t>
            </a:r>
            <a:r>
              <a:rPr lang="fr-FR" dirty="0" smtClean="0"/>
              <a:t> Europe) </a:t>
            </a:r>
            <a:r>
              <a:rPr lang="fr-FR" dirty="0" err="1" smtClean="0"/>
              <a:t>authorise</a:t>
            </a:r>
            <a:r>
              <a:rPr lang="fr-FR" dirty="0" smtClean="0"/>
              <a:t> </a:t>
            </a:r>
            <a:r>
              <a:rPr lang="fr-FR" dirty="0" err="1" smtClean="0"/>
              <a:t>accessory</a:t>
            </a:r>
            <a:r>
              <a:rPr lang="fr-FR" dirty="0" smtClean="0"/>
              <a:t> </a:t>
            </a:r>
            <a:r>
              <a:rPr lang="fr-FR" dirty="0" err="1" smtClean="0"/>
              <a:t>activities</a:t>
            </a:r>
            <a:r>
              <a:rPr lang="fr-FR" dirty="0" smtClean="0"/>
              <a:t> 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widely</a:t>
            </a:r>
            <a:r>
              <a:rPr lang="fr-FR" dirty="0" smtClean="0"/>
              <a:t>. This </a:t>
            </a:r>
            <a:r>
              <a:rPr lang="fr-FR" dirty="0" err="1" smtClean="0"/>
              <a:t>goes</a:t>
            </a:r>
            <a:r>
              <a:rPr lang="fr-FR" dirty="0" smtClean="0"/>
              <a:t> in </a:t>
            </a:r>
            <a:r>
              <a:rPr lang="fr-FR" dirty="0" err="1" smtClean="0"/>
              <a:t>general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a </a:t>
            </a:r>
            <a:r>
              <a:rPr lang="fr-FR" dirty="0" err="1" smtClean="0"/>
              <a:t>requirement</a:t>
            </a:r>
            <a:r>
              <a:rPr lang="fr-FR" dirty="0" smtClean="0"/>
              <a:t> to </a:t>
            </a:r>
            <a:r>
              <a:rPr lang="fr-FR" dirty="0" err="1" smtClean="0"/>
              <a:t>declare</a:t>
            </a:r>
            <a:r>
              <a:rPr lang="fr-FR" dirty="0" smtClean="0"/>
              <a:t> </a:t>
            </a:r>
            <a:r>
              <a:rPr lang="fr-FR" dirty="0" err="1" smtClean="0"/>
              <a:t>such</a:t>
            </a:r>
            <a:r>
              <a:rPr lang="fr-FR" dirty="0" smtClean="0"/>
              <a:t> </a:t>
            </a:r>
            <a:r>
              <a:rPr lang="fr-FR" dirty="0" err="1" smtClean="0"/>
              <a:t>activities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Lobbying: Focus of GRECO </a:t>
            </a:r>
            <a:r>
              <a:rPr lang="fr-FR" dirty="0" err="1" smtClean="0"/>
              <a:t>is</a:t>
            </a:r>
            <a:r>
              <a:rPr lang="fr-FR" dirty="0" smtClean="0"/>
              <a:t> not on lobbying as </a:t>
            </a:r>
            <a:r>
              <a:rPr lang="fr-FR" dirty="0" err="1" smtClean="0"/>
              <a:t>such</a:t>
            </a:r>
            <a:r>
              <a:rPr lang="fr-FR" dirty="0" smtClean="0"/>
              <a:t>, but on relations of </a:t>
            </a:r>
            <a:r>
              <a:rPr lang="fr-FR" dirty="0" err="1" smtClean="0"/>
              <a:t>MPs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lobbyists</a:t>
            </a:r>
            <a:r>
              <a:rPr lang="fr-FR" dirty="0" smtClean="0"/>
              <a:t>. </a:t>
            </a:r>
            <a:r>
              <a:rPr lang="fr-FR" dirty="0" err="1" smtClean="0"/>
              <a:t>Recs</a:t>
            </a:r>
            <a:r>
              <a:rPr lang="fr-FR" dirty="0" smtClean="0"/>
              <a:t> </a:t>
            </a:r>
            <a:r>
              <a:rPr lang="fr-FR" dirty="0" err="1" smtClean="0"/>
              <a:t>given</a:t>
            </a:r>
            <a:r>
              <a:rPr lang="fr-FR" dirty="0" smtClean="0"/>
              <a:t> </a:t>
            </a:r>
            <a:r>
              <a:rPr lang="fr-FR" dirty="0" err="1" smtClean="0"/>
              <a:t>concern</a:t>
            </a:r>
            <a:r>
              <a:rPr lang="fr-FR" dirty="0" smtClean="0"/>
              <a:t> establishment of </a:t>
            </a:r>
            <a:r>
              <a:rPr lang="fr-FR" dirty="0" err="1" smtClean="0"/>
              <a:t>rules</a:t>
            </a:r>
            <a:r>
              <a:rPr lang="fr-FR" dirty="0" smtClean="0"/>
              <a:t> or </a:t>
            </a:r>
            <a:r>
              <a:rPr lang="fr-FR" dirty="0" err="1" smtClean="0"/>
              <a:t>transparency</a:t>
            </a:r>
            <a:r>
              <a:rPr lang="fr-FR" dirty="0" smtClean="0"/>
              <a:t> of contacts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these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categories</a:t>
            </a:r>
            <a:r>
              <a:rPr lang="fr-FR" dirty="0" smtClean="0"/>
              <a:t>,</a:t>
            </a:r>
          </a:p>
          <a:p>
            <a:r>
              <a:rPr lang="fr-FR" dirty="0" err="1" smtClean="0"/>
              <a:t>Still</a:t>
            </a:r>
            <a:r>
              <a:rPr lang="fr-FR" dirty="0" smtClean="0"/>
              <a:t>, GRECO </a:t>
            </a:r>
            <a:r>
              <a:rPr lang="fr-FR" dirty="0" err="1" smtClean="0"/>
              <a:t>was</a:t>
            </a:r>
            <a:r>
              <a:rPr lang="fr-FR" dirty="0" smtClean="0"/>
              <a:t> able to observe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regulations</a:t>
            </a:r>
            <a:r>
              <a:rPr lang="fr-FR" dirty="0" smtClean="0"/>
              <a:t> on lobbying are in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infancy</a:t>
            </a:r>
            <a:r>
              <a:rPr lang="fr-FR" dirty="0" smtClean="0"/>
              <a:t> in </a:t>
            </a:r>
            <a:r>
              <a:rPr lang="fr-FR" dirty="0" err="1" smtClean="0"/>
              <a:t>most</a:t>
            </a:r>
            <a:r>
              <a:rPr lang="fr-FR" dirty="0" smtClean="0"/>
              <a:t> </a:t>
            </a:r>
            <a:r>
              <a:rPr lang="fr-FR" dirty="0" err="1" smtClean="0"/>
              <a:t>member</a:t>
            </a:r>
            <a:r>
              <a:rPr lang="fr-FR" dirty="0" smtClean="0"/>
              <a:t> states. Gaps/</a:t>
            </a:r>
            <a:r>
              <a:rPr lang="fr-FR" dirty="0" err="1" smtClean="0"/>
              <a:t>limited</a:t>
            </a:r>
            <a:r>
              <a:rPr lang="fr-FR" dirty="0" smtClean="0"/>
              <a:t> impact: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examples</a:t>
            </a:r>
            <a:r>
              <a:rPr lang="fr-FR" dirty="0" smtClean="0"/>
              <a:t>: </a:t>
            </a:r>
            <a:r>
              <a:rPr lang="fr-FR" dirty="0" err="1" smtClean="0"/>
              <a:t>rules</a:t>
            </a:r>
            <a:r>
              <a:rPr lang="fr-FR" dirty="0" smtClean="0"/>
              <a:t> </a:t>
            </a:r>
            <a:r>
              <a:rPr lang="fr-FR" dirty="0" err="1" smtClean="0"/>
              <a:t>cover</a:t>
            </a:r>
            <a:r>
              <a:rPr lang="fr-FR" dirty="0" smtClean="0"/>
              <a:t> </a:t>
            </a:r>
            <a:r>
              <a:rPr lang="fr-FR" dirty="0" err="1" smtClean="0"/>
              <a:t>lobbyists</a:t>
            </a:r>
            <a:r>
              <a:rPr lang="fr-FR" dirty="0" smtClean="0"/>
              <a:t>, but not </a:t>
            </a:r>
            <a:r>
              <a:rPr lang="fr-FR" dirty="0" err="1" smtClean="0"/>
              <a:t>MPs</a:t>
            </a:r>
            <a:r>
              <a:rPr lang="fr-FR" dirty="0" smtClean="0"/>
              <a:t> or former </a:t>
            </a:r>
            <a:r>
              <a:rPr lang="fr-FR" dirty="0" err="1" smtClean="0"/>
              <a:t>MPs</a:t>
            </a:r>
            <a:r>
              <a:rPr lang="fr-FR" dirty="0" smtClean="0"/>
              <a:t> acting as consultants or </a:t>
            </a:r>
            <a:r>
              <a:rPr lang="fr-FR" dirty="0" err="1" smtClean="0"/>
              <a:t>lawyers</a:t>
            </a:r>
            <a:r>
              <a:rPr lang="fr-FR" dirty="0" smtClean="0"/>
              <a:t> (Lux, NL), entry in </a:t>
            </a:r>
            <a:r>
              <a:rPr lang="fr-FR" dirty="0" err="1" smtClean="0"/>
              <a:t>registry</a:t>
            </a:r>
            <a:r>
              <a:rPr lang="fr-FR" dirty="0" smtClean="0"/>
              <a:t> on a </a:t>
            </a:r>
            <a:r>
              <a:rPr lang="fr-FR" dirty="0" err="1" smtClean="0"/>
              <a:t>voluntary</a:t>
            </a:r>
            <a:r>
              <a:rPr lang="fr-FR" dirty="0" smtClean="0"/>
              <a:t> basis (UK), </a:t>
            </a:r>
            <a:r>
              <a:rPr lang="fr-FR" dirty="0" err="1" smtClean="0"/>
              <a:t>regulation</a:t>
            </a:r>
            <a:r>
              <a:rPr lang="fr-FR" dirty="0" smtClean="0"/>
              <a:t> </a:t>
            </a:r>
            <a:r>
              <a:rPr lang="fr-FR" dirty="0" err="1" smtClean="0"/>
              <a:t>does</a:t>
            </a:r>
            <a:r>
              <a:rPr lang="fr-FR" dirty="0" smtClean="0"/>
              <a:t> not </a:t>
            </a:r>
            <a:r>
              <a:rPr lang="fr-FR" dirty="0" err="1" smtClean="0"/>
              <a:t>apply</a:t>
            </a:r>
            <a:r>
              <a:rPr lang="fr-FR" dirty="0" smtClean="0"/>
              <a:t> to </a:t>
            </a:r>
            <a:r>
              <a:rPr lang="fr-FR" dirty="0" err="1" smtClean="0"/>
              <a:t>foreign</a:t>
            </a:r>
            <a:r>
              <a:rPr lang="fr-FR" dirty="0" smtClean="0"/>
              <a:t> </a:t>
            </a:r>
            <a:r>
              <a:rPr lang="fr-FR" dirty="0" err="1" smtClean="0"/>
              <a:t>lobbyists</a:t>
            </a:r>
            <a:r>
              <a:rPr lang="fr-FR" dirty="0" smtClean="0"/>
              <a:t> (</a:t>
            </a:r>
            <a:r>
              <a:rPr lang="fr-FR" dirty="0" err="1" smtClean="0"/>
              <a:t>Slo</a:t>
            </a:r>
            <a:r>
              <a:rPr lang="fr-FR" dirty="0" smtClean="0"/>
              <a:t>), </a:t>
            </a:r>
            <a:r>
              <a:rPr lang="fr-FR" dirty="0" err="1" smtClean="0"/>
              <a:t>insufficient</a:t>
            </a:r>
            <a:r>
              <a:rPr lang="fr-FR" dirty="0" smtClean="0"/>
              <a:t> </a:t>
            </a:r>
            <a:r>
              <a:rPr lang="fr-FR" dirty="0" err="1" smtClean="0"/>
              <a:t>means</a:t>
            </a:r>
            <a:r>
              <a:rPr lang="fr-FR" dirty="0" smtClean="0"/>
              <a:t> for </a:t>
            </a:r>
            <a:r>
              <a:rPr lang="fr-FR" dirty="0" err="1" smtClean="0"/>
              <a:t>enforcing</a:t>
            </a:r>
            <a:r>
              <a:rPr lang="fr-FR" dirty="0" smtClean="0"/>
              <a:t> the </a:t>
            </a:r>
            <a:r>
              <a:rPr lang="fr-FR" dirty="0" err="1" smtClean="0"/>
              <a:t>law</a:t>
            </a:r>
            <a:r>
              <a:rPr lang="fr-FR" dirty="0" smtClean="0"/>
              <a:t> (</a:t>
            </a:r>
            <a:r>
              <a:rPr lang="fr-FR" dirty="0" err="1" smtClean="0"/>
              <a:t>Slo</a:t>
            </a:r>
            <a:r>
              <a:rPr lang="fr-FR" dirty="0" smtClean="0"/>
              <a:t>, FYROM)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33EC2-08B8-41D2-8D4D-19F169A8EB0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056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154DC-4105-4987-B353-389D9FC97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400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1231900"/>
            <a:ext cx="7632700" cy="5048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7088" y="2060575"/>
            <a:ext cx="7633344" cy="39481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2BECE-FC70-42FE-9A7F-FCD5A8292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570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1613" y="1231900"/>
            <a:ext cx="1908175" cy="477678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7088" y="1231900"/>
            <a:ext cx="5572125" cy="47767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B478F-73CC-4CBD-9B02-20EC56A3F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19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1231900"/>
            <a:ext cx="7632700" cy="504825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088" y="2060575"/>
            <a:ext cx="7633344" cy="394811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8CEDE-A0D9-4568-B633-64EEDEEEC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87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2A556-1380-49D5-B84C-F3FF45CC3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92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1231900"/>
            <a:ext cx="7632700" cy="5048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2060575"/>
            <a:ext cx="3703637" cy="39481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2060575"/>
            <a:ext cx="3705225" cy="39481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BFC93-7CBB-400A-8D73-CD55DEE27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03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BD973-BE18-4061-AAEA-7C8B4693F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41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1231900"/>
            <a:ext cx="7632700" cy="5048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4E5DD-F1AD-403A-BD4D-0C165C692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13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C8285-9F24-4E2F-BF82-B590A1D06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72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99ADD-AEAD-40B7-BE95-BB399E617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04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B9FAC-A378-46F6-AF99-14E42386D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30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 userDrawn="1"/>
        </p:nvSpPr>
        <p:spPr>
          <a:xfrm>
            <a:off x="827088" y="1231900"/>
            <a:ext cx="7632700" cy="5048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pitchFamily="34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pitchFamily="34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pitchFamily="34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pitchFamily="34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pitchFamily="34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pitchFamily="34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pitchFamily="34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pitchFamily="34" charset="0"/>
                <a:cs typeface="Arial" charset="0"/>
              </a:defRPr>
            </a:lvl9pPr>
          </a:lstStyle>
          <a:p>
            <a:pPr eaLnBrk="1" hangingPunct="1"/>
            <a:r>
              <a:rPr lang="en-GB" dirty="0" smtClean="0"/>
              <a:t>Title</a:t>
            </a:r>
            <a:endParaRPr lang="en-US" dirty="0" smtClean="0"/>
          </a:p>
        </p:txBody>
      </p:sp>
      <p:sp>
        <p:nvSpPr>
          <p:cNvPr id="6" name="Text Box 5"/>
          <p:cNvSpPr txBox="1">
            <a:spLocks noChangeArrowheads="1"/>
          </p:cNvSpPr>
          <p:nvPr userDrawn="1"/>
        </p:nvSpPr>
        <p:spPr bwMode="auto">
          <a:xfrm>
            <a:off x="827088" y="2384425"/>
            <a:ext cx="76327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 smtClean="0"/>
              <a:t>Content</a:t>
            </a:r>
            <a:endParaRPr lang="en-GB" sz="2800" dirty="0"/>
          </a:p>
          <a:p>
            <a:pPr eaLnBrk="1" hangingPunct="1">
              <a:buFontTx/>
              <a:buChar char="•"/>
            </a:pPr>
            <a:endParaRPr lang="en-GB" sz="2800" dirty="0"/>
          </a:p>
          <a:p>
            <a:pPr eaLnBrk="1" hangingPunct="1"/>
            <a:r>
              <a:rPr lang="en-GB" sz="2800" dirty="0" smtClean="0"/>
              <a:t>Content</a:t>
            </a:r>
            <a:endParaRPr lang="en-GB" sz="2800" dirty="0"/>
          </a:p>
          <a:p>
            <a:pPr eaLnBrk="1" hangingPunct="1">
              <a:buFontTx/>
              <a:buChar char="•"/>
            </a:pPr>
            <a:endParaRPr lang="en-GB" sz="2800" dirty="0"/>
          </a:p>
          <a:p>
            <a:pPr eaLnBrk="1" hangingPunct="1"/>
            <a:endParaRPr lang="en-GB" sz="2800" dirty="0"/>
          </a:p>
        </p:txBody>
      </p:sp>
      <p:sp>
        <p:nvSpPr>
          <p:cNvPr id="7" name="Rectangle 2"/>
          <p:cNvSpPr txBox="1">
            <a:spLocks noChangeArrowheads="1"/>
          </p:cNvSpPr>
          <p:nvPr userDrawn="1"/>
        </p:nvSpPr>
        <p:spPr>
          <a:xfrm>
            <a:off x="755650" y="6452567"/>
            <a:ext cx="7704138" cy="5048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pitchFamily="34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pitchFamily="34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pitchFamily="34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pitchFamily="34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pitchFamily="34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pitchFamily="34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pitchFamily="34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1600" b="0" dirty="0" smtClean="0"/>
              <a:t>Name of presentation here</a:t>
            </a:r>
            <a:endParaRPr lang="en-US" sz="1600" b="0" dirty="0" smtClean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417332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e.int/grec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82064"/>
          </a:xfrm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827088" y="2133600"/>
            <a:ext cx="7561262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4000" dirty="0" smtClean="0">
                <a:solidFill>
                  <a:schemeClr val="bg1"/>
                </a:solidFill>
              </a:rPr>
              <a:t>GRECO’s evaluations on the prevention of corruption among Members of Parliament</a:t>
            </a:r>
          </a:p>
          <a:p>
            <a:pPr algn="ctr" eaLnBrk="1" hangingPunct="1"/>
            <a:endParaRPr lang="fr-FR" sz="16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fr-FR" sz="2400" dirty="0" smtClean="0">
                <a:solidFill>
                  <a:schemeClr val="bg1"/>
                </a:solidFill>
              </a:rPr>
              <a:t>ECPRD </a:t>
            </a:r>
            <a:r>
              <a:rPr lang="fr-FR" sz="2400" dirty="0" err="1" smtClean="0">
                <a:solidFill>
                  <a:schemeClr val="bg1"/>
                </a:solidFill>
              </a:rPr>
              <a:t>Seminar</a:t>
            </a:r>
            <a:r>
              <a:rPr lang="fr-FR" sz="2400" dirty="0" smtClean="0">
                <a:solidFill>
                  <a:schemeClr val="bg1"/>
                </a:solidFill>
              </a:rPr>
              <a:t>, Skopje, 8-9 May 2014</a:t>
            </a:r>
          </a:p>
          <a:p>
            <a:pPr algn="ctr" eaLnBrk="1" hangingPunct="1"/>
            <a:endParaRPr lang="fr-FR" sz="1600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fr-FR" sz="2400" dirty="0" smtClean="0">
                <a:solidFill>
                  <a:schemeClr val="bg1"/>
                </a:solidFill>
              </a:rPr>
              <a:t>Sophie </a:t>
            </a:r>
            <a:r>
              <a:rPr lang="fr-FR" sz="2400" dirty="0" err="1" smtClean="0">
                <a:solidFill>
                  <a:schemeClr val="bg1"/>
                </a:solidFill>
              </a:rPr>
              <a:t>Meudal-Leenders</a:t>
            </a:r>
            <a:r>
              <a:rPr lang="fr-FR" sz="2400" dirty="0" smtClean="0">
                <a:solidFill>
                  <a:schemeClr val="bg1"/>
                </a:solidFill>
              </a:rPr>
              <a:t>, </a:t>
            </a:r>
            <a:r>
              <a:rPr lang="fr-FR" sz="2400" dirty="0" err="1" smtClean="0">
                <a:solidFill>
                  <a:schemeClr val="bg1"/>
                </a:solidFill>
              </a:rPr>
              <a:t>Administrator</a:t>
            </a:r>
            <a:r>
              <a:rPr lang="fr-FR" sz="2400" dirty="0" smtClean="0">
                <a:solidFill>
                  <a:schemeClr val="bg1"/>
                </a:solidFill>
              </a:rPr>
              <a:t>, </a:t>
            </a:r>
          </a:p>
          <a:p>
            <a:pPr algn="ctr" eaLnBrk="1" hangingPunct="1"/>
            <a:r>
              <a:rPr lang="fr-FR" sz="2400" dirty="0" smtClean="0">
                <a:solidFill>
                  <a:schemeClr val="bg1"/>
                </a:solidFill>
              </a:rPr>
              <a:t>GRECO </a:t>
            </a:r>
            <a:r>
              <a:rPr lang="fr-FR" sz="2400" dirty="0" err="1" smtClean="0">
                <a:solidFill>
                  <a:schemeClr val="bg1"/>
                </a:solidFill>
              </a:rPr>
              <a:t>Secretariat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Declaration</a:t>
            </a:r>
            <a:r>
              <a:rPr lang="fr-FR" dirty="0" smtClean="0"/>
              <a:t> of </a:t>
            </a:r>
            <a:r>
              <a:rPr lang="fr-FR" dirty="0" err="1" smtClean="0"/>
              <a:t>assets</a:t>
            </a:r>
            <a:r>
              <a:rPr lang="fr-FR" dirty="0" smtClean="0"/>
              <a:t>, </a:t>
            </a:r>
            <a:r>
              <a:rPr lang="fr-FR" dirty="0" err="1" smtClean="0"/>
              <a:t>income</a:t>
            </a:r>
            <a:r>
              <a:rPr lang="fr-FR" dirty="0" smtClean="0"/>
              <a:t>, </a:t>
            </a:r>
            <a:r>
              <a:rPr lang="fr-FR" dirty="0" err="1" smtClean="0"/>
              <a:t>liabilities</a:t>
            </a:r>
            <a:r>
              <a:rPr lang="fr-FR" dirty="0" smtClean="0"/>
              <a:t> and </a:t>
            </a:r>
            <a:r>
              <a:rPr lang="fr-FR" dirty="0" err="1" smtClean="0"/>
              <a:t>interests</a:t>
            </a:r>
            <a:r>
              <a:rPr lang="fr-FR" dirty="0" smtClean="0"/>
              <a:t/>
            </a:r>
            <a:br>
              <a:rPr lang="fr-FR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err="1" smtClean="0"/>
              <a:t>MPs</a:t>
            </a:r>
            <a:r>
              <a:rPr lang="fr-FR" dirty="0" smtClean="0"/>
              <a:t> are </a:t>
            </a:r>
            <a:r>
              <a:rPr lang="fr-FR" dirty="0" err="1" smtClean="0"/>
              <a:t>subject</a:t>
            </a:r>
            <a:r>
              <a:rPr lang="fr-FR" dirty="0" smtClean="0"/>
              <a:t> to </a:t>
            </a:r>
            <a:r>
              <a:rPr lang="fr-FR" dirty="0" err="1" smtClean="0"/>
              <a:t>declaration</a:t>
            </a:r>
            <a:r>
              <a:rPr lang="fr-FR" dirty="0" smtClean="0"/>
              <a:t> </a:t>
            </a:r>
            <a:r>
              <a:rPr lang="fr-FR" dirty="0" err="1" smtClean="0"/>
              <a:t>duties</a:t>
            </a:r>
            <a:r>
              <a:rPr lang="fr-FR" dirty="0" smtClean="0"/>
              <a:t> in </a:t>
            </a:r>
            <a:r>
              <a:rPr lang="fr-FR" dirty="0" err="1" smtClean="0"/>
              <a:t>most</a:t>
            </a:r>
            <a:r>
              <a:rPr lang="fr-FR" dirty="0" smtClean="0"/>
              <a:t> states, but the content and scope of the </a:t>
            </a:r>
            <a:r>
              <a:rPr lang="fr-FR" dirty="0" err="1" smtClean="0"/>
              <a:t>declarations</a:t>
            </a:r>
            <a:r>
              <a:rPr lang="fr-FR" dirty="0" smtClean="0"/>
              <a:t> </a:t>
            </a:r>
            <a:r>
              <a:rPr lang="fr-FR" dirty="0" err="1" smtClean="0"/>
              <a:t>vary</a:t>
            </a:r>
            <a:r>
              <a:rPr lang="fr-FR" dirty="0" smtClean="0"/>
              <a:t>. </a:t>
            </a:r>
          </a:p>
          <a:p>
            <a:r>
              <a:rPr lang="fr-FR" dirty="0" smtClean="0"/>
              <a:t>GRECO </a:t>
            </a:r>
            <a:r>
              <a:rPr lang="fr-FR" dirty="0" err="1" smtClean="0"/>
              <a:t>recommended</a:t>
            </a:r>
            <a:r>
              <a:rPr lang="fr-FR" dirty="0" smtClean="0"/>
              <a:t> to </a:t>
            </a:r>
            <a:r>
              <a:rPr lang="fr-FR" dirty="0" err="1" smtClean="0"/>
              <a:t>include</a:t>
            </a:r>
            <a:r>
              <a:rPr lang="fr-FR" dirty="0" smtClean="0"/>
              <a:t> quantitative data and to </a:t>
            </a:r>
            <a:r>
              <a:rPr lang="fr-FR" dirty="0" err="1" smtClean="0"/>
              <a:t>consider</a:t>
            </a:r>
            <a:r>
              <a:rPr lang="fr-FR" dirty="0" smtClean="0"/>
              <a:t> </a:t>
            </a:r>
            <a:r>
              <a:rPr lang="fr-FR" dirty="0" err="1" smtClean="0"/>
              <a:t>extending</a:t>
            </a:r>
            <a:r>
              <a:rPr lang="fr-FR" dirty="0" smtClean="0"/>
              <a:t> the scope of </a:t>
            </a:r>
            <a:r>
              <a:rPr lang="fr-FR" dirty="0" err="1" smtClean="0"/>
              <a:t>declaration</a:t>
            </a:r>
            <a:r>
              <a:rPr lang="fr-FR" dirty="0" smtClean="0"/>
              <a:t> to </a:t>
            </a:r>
            <a:r>
              <a:rPr lang="fr-FR" dirty="0" err="1" smtClean="0"/>
              <a:t>spouses</a:t>
            </a:r>
            <a:r>
              <a:rPr lang="fr-FR" dirty="0" smtClean="0"/>
              <a:t> and </a:t>
            </a:r>
            <a:r>
              <a:rPr lang="fr-FR" dirty="0" err="1" smtClean="0"/>
              <a:t>dependent</a:t>
            </a:r>
            <a:r>
              <a:rPr lang="fr-FR" dirty="0" smtClean="0"/>
              <a:t> </a:t>
            </a:r>
            <a:r>
              <a:rPr lang="fr-FR" dirty="0" err="1" smtClean="0"/>
              <a:t>family</a:t>
            </a:r>
            <a:r>
              <a:rPr lang="fr-FR" dirty="0" smtClean="0"/>
              <a:t> </a:t>
            </a:r>
            <a:r>
              <a:rPr lang="fr-FR" dirty="0" err="1" smtClean="0"/>
              <a:t>members</a:t>
            </a:r>
            <a:r>
              <a:rPr lang="fr-FR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732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Supervision and </a:t>
            </a:r>
            <a:r>
              <a:rPr lang="fr-FR" dirty="0" err="1" smtClean="0"/>
              <a:t>enforcement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Supervision </a:t>
            </a:r>
            <a:r>
              <a:rPr lang="fr-FR" dirty="0" err="1" smtClean="0"/>
              <a:t>is</a:t>
            </a:r>
            <a:r>
              <a:rPr lang="fr-FR" dirty="0" smtClean="0"/>
              <a:t> non-existent or inefficient in </a:t>
            </a:r>
            <a:r>
              <a:rPr lang="fr-FR" dirty="0" err="1" smtClean="0"/>
              <a:t>most</a:t>
            </a:r>
            <a:r>
              <a:rPr lang="fr-FR" dirty="0" smtClean="0"/>
              <a:t> countries</a:t>
            </a:r>
          </a:p>
          <a:p>
            <a:r>
              <a:rPr lang="fr-FR" dirty="0" smtClean="0"/>
              <a:t>GRECO </a:t>
            </a:r>
            <a:r>
              <a:rPr lang="fr-FR" dirty="0" err="1" smtClean="0"/>
              <a:t>recommended</a:t>
            </a:r>
            <a:r>
              <a:rPr lang="fr-FR" dirty="0" smtClean="0"/>
              <a:t> to a </a:t>
            </a:r>
            <a:r>
              <a:rPr lang="fr-FR" dirty="0" err="1" smtClean="0"/>
              <a:t>majority</a:t>
            </a:r>
            <a:r>
              <a:rPr lang="fr-FR" dirty="0" smtClean="0"/>
              <a:t> of countries to </a:t>
            </a:r>
            <a:r>
              <a:rPr lang="fr-FR" dirty="0" err="1" smtClean="0"/>
              <a:t>strengthen</a:t>
            </a:r>
            <a:r>
              <a:rPr lang="fr-FR" dirty="0" smtClean="0"/>
              <a:t> the </a:t>
            </a:r>
            <a:r>
              <a:rPr lang="fr-FR" dirty="0" err="1" smtClean="0"/>
              <a:t>mechanisms</a:t>
            </a:r>
            <a:r>
              <a:rPr lang="fr-FR" dirty="0" smtClean="0"/>
              <a:t> for supervision and </a:t>
            </a:r>
            <a:r>
              <a:rPr lang="fr-FR" dirty="0" err="1" smtClean="0"/>
              <a:t>enforcement</a:t>
            </a:r>
            <a:r>
              <a:rPr lang="fr-FR" dirty="0" smtClean="0"/>
              <a:t> of the </a:t>
            </a:r>
            <a:r>
              <a:rPr lang="fr-FR" dirty="0" err="1" smtClean="0"/>
              <a:t>rules</a:t>
            </a:r>
            <a:r>
              <a:rPr lang="fr-FR" dirty="0" smtClean="0"/>
              <a:t> of </a:t>
            </a:r>
            <a:r>
              <a:rPr lang="fr-FR" dirty="0" err="1" smtClean="0"/>
              <a:t>conduct</a:t>
            </a:r>
            <a:r>
              <a:rPr lang="fr-FR" dirty="0" smtClean="0"/>
              <a:t> applicable to </a:t>
            </a:r>
            <a:r>
              <a:rPr lang="fr-FR" dirty="0" err="1" smtClean="0"/>
              <a:t>MPs</a:t>
            </a:r>
            <a:r>
              <a:rPr lang="fr-FR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597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err="1" smtClean="0"/>
              <a:t>Thank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for </a:t>
            </a:r>
            <a:r>
              <a:rPr lang="fr-FR" dirty="0" err="1" smtClean="0"/>
              <a:t>your</a:t>
            </a:r>
            <a:r>
              <a:rPr lang="fr-FR" dirty="0" smtClean="0"/>
              <a:t> attention.</a:t>
            </a:r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b="1" dirty="0" smtClean="0">
                <a:hlinkClick r:id="rId2"/>
              </a:rPr>
              <a:t>www.coe.int/greco</a:t>
            </a:r>
            <a:endParaRPr lang="fr-FR" b="1" dirty="0" smtClean="0"/>
          </a:p>
          <a:p>
            <a:pPr marL="0" indent="0" algn="ctr">
              <a:buNone/>
            </a:pPr>
            <a:endParaRPr lang="fr-FR" b="1" dirty="0"/>
          </a:p>
          <a:p>
            <a:pPr marL="0" indent="0" algn="ctr">
              <a:buNone/>
            </a:pPr>
            <a:r>
              <a:rPr lang="fr-FR" dirty="0" smtClean="0"/>
              <a:t>sophie.meudal-leenders@coe.int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3457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GRECO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49 </a:t>
            </a:r>
            <a:r>
              <a:rPr lang="fr-FR" dirty="0" err="1" smtClean="0"/>
              <a:t>member</a:t>
            </a:r>
            <a:r>
              <a:rPr lang="fr-FR" dirty="0" smtClean="0"/>
              <a:t> states</a:t>
            </a:r>
          </a:p>
          <a:p>
            <a:endParaRPr lang="fr-FR" dirty="0" smtClean="0"/>
          </a:p>
          <a:p>
            <a:r>
              <a:rPr lang="fr-FR" dirty="0" smtClean="0"/>
              <a:t>Objective: </a:t>
            </a:r>
            <a:r>
              <a:rPr lang="fr-FR" dirty="0" err="1" smtClean="0"/>
              <a:t>improve</a:t>
            </a:r>
            <a:r>
              <a:rPr lang="fr-FR" dirty="0" smtClean="0"/>
              <a:t> the </a:t>
            </a:r>
            <a:r>
              <a:rPr lang="fr-FR" dirty="0" err="1" smtClean="0"/>
              <a:t>capacity</a:t>
            </a:r>
            <a:r>
              <a:rPr lang="fr-FR" dirty="0" smtClean="0"/>
              <a:t> of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members</a:t>
            </a:r>
            <a:r>
              <a:rPr lang="fr-FR" dirty="0" smtClean="0"/>
              <a:t> to </a:t>
            </a:r>
            <a:r>
              <a:rPr lang="fr-FR" dirty="0" err="1" smtClean="0"/>
              <a:t>fight</a:t>
            </a:r>
            <a:r>
              <a:rPr lang="fr-FR" dirty="0" smtClean="0"/>
              <a:t> corruption by monitoring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compliance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Council of Europe anti-corruption standards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mutual</a:t>
            </a:r>
            <a:r>
              <a:rPr lang="fr-FR" dirty="0" smtClean="0"/>
              <a:t> </a:t>
            </a:r>
            <a:r>
              <a:rPr lang="fr-FR" dirty="0" err="1" smtClean="0"/>
              <a:t>evaluation</a:t>
            </a:r>
            <a:r>
              <a:rPr lang="fr-FR" dirty="0" smtClean="0"/>
              <a:t> and </a:t>
            </a:r>
            <a:r>
              <a:rPr lang="fr-FR" dirty="0" err="1" smtClean="0"/>
              <a:t>peer</a:t>
            </a:r>
            <a:r>
              <a:rPr lang="fr-FR" dirty="0" smtClean="0"/>
              <a:t> pressure.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8025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Working</a:t>
            </a:r>
            <a:r>
              <a:rPr lang="fr-FR" dirty="0" smtClean="0"/>
              <a:t> </a:t>
            </a:r>
            <a:r>
              <a:rPr lang="fr-FR" dirty="0" err="1" smtClean="0"/>
              <a:t>Methods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Thematic</a:t>
            </a:r>
            <a:r>
              <a:rPr lang="fr-FR" dirty="0"/>
              <a:t> </a:t>
            </a:r>
            <a:r>
              <a:rPr lang="fr-FR" dirty="0" smtClean="0"/>
              <a:t>Evaluation Rounds</a:t>
            </a:r>
          </a:p>
          <a:p>
            <a:endParaRPr lang="fr-FR" dirty="0" smtClean="0"/>
          </a:p>
          <a:p>
            <a:r>
              <a:rPr lang="fr-FR" dirty="0" smtClean="0"/>
              <a:t>Country </a:t>
            </a:r>
            <a:r>
              <a:rPr lang="fr-FR" dirty="0" err="1" smtClean="0"/>
              <a:t>visits</a:t>
            </a:r>
            <a:r>
              <a:rPr lang="fr-FR" dirty="0" smtClean="0"/>
              <a:t> by GRECO </a:t>
            </a:r>
            <a:r>
              <a:rPr lang="fr-FR" dirty="0" err="1" smtClean="0"/>
              <a:t>evaluation</a:t>
            </a:r>
            <a:r>
              <a:rPr lang="fr-FR" dirty="0" smtClean="0"/>
              <a:t> teams</a:t>
            </a:r>
          </a:p>
          <a:p>
            <a:endParaRPr lang="fr-FR" dirty="0" smtClean="0"/>
          </a:p>
          <a:p>
            <a:r>
              <a:rPr lang="fr-FR" dirty="0" smtClean="0"/>
              <a:t>Evaluation reports </a:t>
            </a:r>
            <a:r>
              <a:rPr lang="fr-FR" dirty="0" err="1" smtClean="0"/>
              <a:t>containing</a:t>
            </a:r>
            <a:r>
              <a:rPr lang="fr-FR" dirty="0" smtClean="0"/>
              <a:t> </a:t>
            </a:r>
            <a:r>
              <a:rPr lang="fr-FR" dirty="0" err="1" smtClean="0"/>
              <a:t>recommendations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Impact </a:t>
            </a:r>
            <a:r>
              <a:rPr lang="fr-FR" dirty="0" err="1" smtClean="0"/>
              <a:t>assessment</a:t>
            </a:r>
            <a:r>
              <a:rPr lang="fr-FR" dirty="0" smtClean="0"/>
              <a:t> </a:t>
            </a:r>
            <a:r>
              <a:rPr lang="fr-FR" dirty="0" err="1" smtClean="0"/>
              <a:t>procedure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51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4th Evaluation Round: </a:t>
            </a:r>
            <a:br>
              <a:rPr lang="fr-FR" sz="2800" dirty="0" smtClean="0"/>
            </a:br>
            <a:r>
              <a:rPr lang="fr-FR" sz="2800" dirty="0" err="1" smtClean="0"/>
              <a:t>prevention</a:t>
            </a:r>
            <a:r>
              <a:rPr lang="fr-FR" sz="2800" dirty="0" smtClean="0"/>
              <a:t> of corruption </a:t>
            </a:r>
            <a:r>
              <a:rPr lang="fr-FR" sz="2800" dirty="0" err="1" smtClean="0"/>
              <a:t>among</a:t>
            </a:r>
            <a:r>
              <a:rPr lang="fr-FR" sz="2800" dirty="0" smtClean="0"/>
              <a:t> </a:t>
            </a:r>
            <a:r>
              <a:rPr lang="fr-FR" sz="2800" dirty="0" err="1" smtClean="0"/>
              <a:t>MPs</a:t>
            </a:r>
            <a:r>
              <a:rPr lang="fr-FR" sz="2800" dirty="0" smtClean="0"/>
              <a:t>, </a:t>
            </a:r>
            <a:br>
              <a:rPr lang="fr-FR" sz="2800" dirty="0" smtClean="0"/>
            </a:br>
            <a:r>
              <a:rPr lang="fr-FR" sz="2800" dirty="0" err="1" smtClean="0"/>
              <a:t>judges</a:t>
            </a:r>
            <a:r>
              <a:rPr lang="fr-FR" sz="2800" dirty="0" smtClean="0"/>
              <a:t> and </a:t>
            </a:r>
            <a:r>
              <a:rPr lang="fr-FR" sz="2800" dirty="0" err="1" smtClean="0"/>
              <a:t>prosecutors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err="1" smtClean="0"/>
              <a:t>Launched</a:t>
            </a:r>
            <a:r>
              <a:rPr lang="fr-FR" dirty="0" smtClean="0"/>
              <a:t> in </a:t>
            </a:r>
            <a:r>
              <a:rPr lang="fr-FR" dirty="0" err="1" smtClean="0"/>
              <a:t>January</a:t>
            </a:r>
            <a:r>
              <a:rPr lang="fr-FR" dirty="0" smtClean="0"/>
              <a:t> 2012</a:t>
            </a:r>
          </a:p>
          <a:p>
            <a:r>
              <a:rPr lang="fr-FR" dirty="0" smtClean="0"/>
              <a:t>17 </a:t>
            </a:r>
            <a:r>
              <a:rPr lang="fr-FR" dirty="0" err="1" smtClean="0"/>
              <a:t>evaluation</a:t>
            </a:r>
            <a:r>
              <a:rPr lang="fr-FR" dirty="0" smtClean="0"/>
              <a:t> reports </a:t>
            </a:r>
            <a:r>
              <a:rPr lang="fr-FR" dirty="0" err="1" smtClean="0"/>
              <a:t>adopted</a:t>
            </a:r>
            <a:r>
              <a:rPr lang="fr-FR" dirty="0" smtClean="0"/>
              <a:t>: </a:t>
            </a:r>
            <a:r>
              <a:rPr lang="fr-FR" sz="1800" dirty="0" err="1" smtClean="0"/>
              <a:t>Albania</a:t>
            </a:r>
            <a:r>
              <a:rPr lang="fr-FR" sz="1800" dirty="0" smtClean="0"/>
              <a:t>, </a:t>
            </a:r>
            <a:r>
              <a:rPr lang="fr-FR" sz="1800" dirty="0" err="1" smtClean="0"/>
              <a:t>Belgium</a:t>
            </a:r>
            <a:r>
              <a:rPr lang="fr-FR" sz="1800" dirty="0" smtClean="0"/>
              <a:t>, </a:t>
            </a:r>
            <a:r>
              <a:rPr lang="fr-FR" sz="1800" dirty="0" err="1" smtClean="0"/>
              <a:t>Denmark</a:t>
            </a:r>
            <a:r>
              <a:rPr lang="fr-FR" sz="1800" dirty="0" smtClean="0"/>
              <a:t>, </a:t>
            </a:r>
            <a:r>
              <a:rPr lang="fr-FR" sz="1800" dirty="0" err="1" smtClean="0"/>
              <a:t>Estonia</a:t>
            </a:r>
            <a:r>
              <a:rPr lang="fr-FR" sz="1800" dirty="0" smtClean="0"/>
              <a:t>, </a:t>
            </a:r>
            <a:r>
              <a:rPr lang="fr-FR" sz="1800" dirty="0" err="1" smtClean="0"/>
              <a:t>Finland</a:t>
            </a:r>
            <a:r>
              <a:rPr lang="fr-FR" sz="1800" dirty="0" smtClean="0"/>
              <a:t>, France, </a:t>
            </a:r>
            <a:r>
              <a:rPr lang="fr-FR" sz="1800" dirty="0" err="1" smtClean="0"/>
              <a:t>Iceland</a:t>
            </a:r>
            <a:r>
              <a:rPr lang="fr-FR" sz="1800" dirty="0" smtClean="0"/>
              <a:t>, </a:t>
            </a:r>
            <a:r>
              <a:rPr lang="fr-FR" sz="1800" dirty="0" err="1" smtClean="0"/>
              <a:t>Latvia</a:t>
            </a:r>
            <a:r>
              <a:rPr lang="fr-FR" sz="1800" dirty="0" smtClean="0"/>
              <a:t>, Luxembourg, </a:t>
            </a:r>
            <a:r>
              <a:rPr lang="fr-FR" sz="1800" dirty="0" err="1" smtClean="0"/>
              <a:t>Netherlands</a:t>
            </a:r>
            <a:r>
              <a:rPr lang="fr-FR" sz="1800" dirty="0" smtClean="0"/>
              <a:t>, </a:t>
            </a:r>
            <a:r>
              <a:rPr lang="fr-FR" sz="1800" dirty="0" err="1" smtClean="0"/>
              <a:t>Poland</a:t>
            </a:r>
            <a:r>
              <a:rPr lang="fr-FR" sz="1800" dirty="0" smtClean="0"/>
              <a:t>, </a:t>
            </a:r>
            <a:r>
              <a:rPr lang="fr-FR" sz="1800" dirty="0" err="1" smtClean="0"/>
              <a:t>Slovak</a:t>
            </a:r>
            <a:r>
              <a:rPr lang="fr-FR" sz="1800" dirty="0" smtClean="0"/>
              <a:t> </a:t>
            </a:r>
            <a:r>
              <a:rPr lang="fr-FR" sz="1800" dirty="0" err="1" smtClean="0"/>
              <a:t>Republic</a:t>
            </a:r>
            <a:r>
              <a:rPr lang="fr-FR" sz="1800" dirty="0" smtClean="0"/>
              <a:t>, </a:t>
            </a:r>
            <a:r>
              <a:rPr lang="fr-FR" sz="1800" dirty="0" err="1" smtClean="0"/>
              <a:t>Slovenia</a:t>
            </a:r>
            <a:r>
              <a:rPr lang="fr-FR" sz="1800" dirty="0" smtClean="0"/>
              <a:t>, Spain, </a:t>
            </a:r>
            <a:r>
              <a:rPr lang="fr-FR" sz="1800" dirty="0" err="1" smtClean="0"/>
              <a:t>Sweden</a:t>
            </a:r>
            <a:r>
              <a:rPr lang="fr-FR" sz="1800" dirty="0" smtClean="0"/>
              <a:t>, « the Former </a:t>
            </a:r>
            <a:r>
              <a:rPr lang="fr-FR" sz="1800" dirty="0" err="1" smtClean="0"/>
              <a:t>Yugoslav</a:t>
            </a:r>
            <a:r>
              <a:rPr lang="fr-FR" sz="1800" dirty="0" smtClean="0"/>
              <a:t> </a:t>
            </a:r>
            <a:r>
              <a:rPr lang="fr-FR" sz="1800" dirty="0" err="1" smtClean="0"/>
              <a:t>Republic</a:t>
            </a:r>
            <a:r>
              <a:rPr lang="fr-FR" sz="1800" dirty="0" smtClean="0"/>
              <a:t> of </a:t>
            </a:r>
            <a:r>
              <a:rPr lang="fr-FR" sz="1800" dirty="0" err="1" smtClean="0"/>
              <a:t>Macedonia</a:t>
            </a:r>
            <a:r>
              <a:rPr lang="fr-FR" sz="1800" dirty="0" smtClean="0"/>
              <a:t> », UK</a:t>
            </a:r>
          </a:p>
          <a:p>
            <a:r>
              <a:rPr lang="fr-FR" dirty="0" smtClean="0"/>
              <a:t>12 </a:t>
            </a:r>
            <a:r>
              <a:rPr lang="fr-FR" dirty="0" err="1"/>
              <a:t>evaluations</a:t>
            </a:r>
            <a:r>
              <a:rPr lang="fr-FR" dirty="0" smtClean="0"/>
              <a:t> </a:t>
            </a:r>
            <a:r>
              <a:rPr lang="fr-FR" dirty="0" err="1" smtClean="0"/>
              <a:t>underway</a:t>
            </a:r>
            <a:r>
              <a:rPr lang="fr-FR" dirty="0" smtClean="0"/>
              <a:t> in 2014: </a:t>
            </a:r>
            <a:r>
              <a:rPr lang="fr-FR" sz="1800" dirty="0" err="1"/>
              <a:t>Croatia</a:t>
            </a:r>
            <a:r>
              <a:rPr lang="fr-FR" sz="1800" dirty="0"/>
              <a:t>, </a:t>
            </a:r>
            <a:r>
              <a:rPr lang="fr-FR" sz="1800" dirty="0" err="1"/>
              <a:t>Norway</a:t>
            </a:r>
            <a:r>
              <a:rPr lang="fr-FR" sz="1800" dirty="0"/>
              <a:t>, Germany, Ireland, </a:t>
            </a:r>
            <a:r>
              <a:rPr lang="fr-FR" sz="1800" dirty="0" err="1"/>
              <a:t>Azerbaijan</a:t>
            </a:r>
            <a:r>
              <a:rPr lang="fr-FR" sz="1800" dirty="0"/>
              <a:t>, </a:t>
            </a:r>
            <a:r>
              <a:rPr lang="fr-FR" sz="1800" dirty="0" err="1"/>
              <a:t>Lithuania</a:t>
            </a:r>
            <a:r>
              <a:rPr lang="fr-FR" sz="1800" dirty="0"/>
              <a:t>, Malta, </a:t>
            </a:r>
            <a:r>
              <a:rPr lang="fr-FR" sz="1800" dirty="0" err="1"/>
              <a:t>Hungary</a:t>
            </a:r>
            <a:r>
              <a:rPr lang="fr-FR" sz="1800" dirty="0"/>
              <a:t>, </a:t>
            </a:r>
            <a:r>
              <a:rPr lang="fr-FR" sz="1800" dirty="0" err="1"/>
              <a:t>Bulgaria</a:t>
            </a:r>
            <a:r>
              <a:rPr lang="fr-FR" sz="1800" dirty="0"/>
              <a:t>, </a:t>
            </a:r>
            <a:r>
              <a:rPr lang="fr-FR" sz="1800" dirty="0" err="1"/>
              <a:t>Greece</a:t>
            </a:r>
            <a:r>
              <a:rPr lang="fr-FR" sz="1800" dirty="0"/>
              <a:t>, </a:t>
            </a:r>
            <a:r>
              <a:rPr lang="fr-FR" sz="1800" dirty="0" err="1"/>
              <a:t>Montenegro</a:t>
            </a:r>
            <a:r>
              <a:rPr lang="fr-FR" sz="1800" dirty="0"/>
              <a:t>, </a:t>
            </a:r>
            <a:r>
              <a:rPr lang="fr-FR" sz="1800" dirty="0" err="1" smtClean="0"/>
              <a:t>Serbia</a:t>
            </a:r>
            <a:endParaRPr lang="fr-FR" sz="1800" dirty="0" smtClean="0"/>
          </a:p>
          <a:p>
            <a:r>
              <a:rPr lang="fr-FR" dirty="0" smtClean="0"/>
              <a:t>First impact </a:t>
            </a:r>
            <a:r>
              <a:rPr lang="fr-FR" dirty="0" err="1" smtClean="0"/>
              <a:t>assessment</a:t>
            </a:r>
            <a:r>
              <a:rPr lang="fr-FR" dirty="0" smtClean="0"/>
              <a:t> reports </a:t>
            </a:r>
            <a:r>
              <a:rPr lang="fr-FR" dirty="0" err="1" smtClean="0"/>
              <a:t>scheduled</a:t>
            </a:r>
            <a:r>
              <a:rPr lang="fr-FR" dirty="0" smtClean="0"/>
              <a:t> for </a:t>
            </a:r>
            <a:r>
              <a:rPr lang="fr-FR" dirty="0" err="1" smtClean="0"/>
              <a:t>December</a:t>
            </a:r>
            <a:r>
              <a:rPr lang="fr-FR" dirty="0" smtClean="0"/>
              <a:t>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9106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err="1" smtClean="0"/>
              <a:t>Prevention</a:t>
            </a:r>
            <a:r>
              <a:rPr lang="fr-FR" sz="3200" dirty="0" smtClean="0"/>
              <a:t> of corruption </a:t>
            </a:r>
            <a:r>
              <a:rPr lang="fr-FR" sz="3200" dirty="0" err="1" smtClean="0"/>
              <a:t>among</a:t>
            </a:r>
            <a:r>
              <a:rPr lang="fr-FR" sz="3200" dirty="0" smtClean="0"/>
              <a:t> </a:t>
            </a:r>
            <a:r>
              <a:rPr lang="fr-FR" sz="3200" dirty="0" err="1" smtClean="0"/>
              <a:t>MPs</a:t>
            </a:r>
            <a:r>
              <a:rPr lang="fr-FR" sz="3200" dirty="0" smtClean="0"/>
              <a:t>:</a:t>
            </a:r>
            <a:br>
              <a:rPr lang="fr-FR" sz="3200" dirty="0" smtClean="0"/>
            </a:br>
            <a:r>
              <a:rPr lang="fr-FR" sz="3200" dirty="0" smtClean="0"/>
              <a:t>scope of </a:t>
            </a:r>
            <a:r>
              <a:rPr lang="fr-FR" sz="3200" dirty="0" err="1" smtClean="0"/>
              <a:t>evaluation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Codes of </a:t>
            </a:r>
            <a:r>
              <a:rPr lang="fr-FR" dirty="0" err="1" smtClean="0"/>
              <a:t>conduct</a:t>
            </a:r>
            <a:endParaRPr lang="fr-FR" dirty="0" smtClean="0"/>
          </a:p>
          <a:p>
            <a:r>
              <a:rPr lang="fr-FR" dirty="0" err="1" smtClean="0"/>
              <a:t>Prevention</a:t>
            </a:r>
            <a:r>
              <a:rPr lang="fr-FR" dirty="0" smtClean="0"/>
              <a:t> and management of </a:t>
            </a:r>
            <a:r>
              <a:rPr lang="fr-FR" dirty="0" err="1" smtClean="0"/>
              <a:t>conflicts</a:t>
            </a:r>
            <a:r>
              <a:rPr lang="fr-FR" dirty="0" smtClean="0"/>
              <a:t> of </a:t>
            </a:r>
            <a:r>
              <a:rPr lang="fr-FR" dirty="0" err="1" smtClean="0"/>
              <a:t>interest</a:t>
            </a:r>
            <a:endParaRPr lang="fr-FR" dirty="0" smtClean="0"/>
          </a:p>
          <a:p>
            <a:r>
              <a:rPr lang="fr-FR" dirty="0" smtClean="0"/>
              <a:t>Prohibition or restriction of certain </a:t>
            </a:r>
            <a:r>
              <a:rPr lang="fr-FR" dirty="0" err="1" smtClean="0"/>
              <a:t>activities</a:t>
            </a:r>
            <a:endParaRPr lang="fr-FR" dirty="0" smtClean="0"/>
          </a:p>
          <a:p>
            <a:r>
              <a:rPr lang="fr-FR" dirty="0" err="1" smtClean="0"/>
              <a:t>Declarations</a:t>
            </a:r>
            <a:r>
              <a:rPr lang="fr-FR" dirty="0" smtClean="0"/>
              <a:t> of </a:t>
            </a:r>
            <a:r>
              <a:rPr lang="fr-FR" dirty="0" err="1" smtClean="0"/>
              <a:t>assets</a:t>
            </a:r>
            <a:r>
              <a:rPr lang="fr-FR" dirty="0" smtClean="0"/>
              <a:t> and </a:t>
            </a:r>
            <a:r>
              <a:rPr lang="fr-FR" dirty="0" err="1" smtClean="0"/>
              <a:t>interests</a:t>
            </a:r>
            <a:endParaRPr lang="fr-FR" dirty="0" smtClean="0"/>
          </a:p>
          <a:p>
            <a:r>
              <a:rPr lang="fr-FR" dirty="0" smtClean="0"/>
              <a:t>Supervision and </a:t>
            </a:r>
            <a:r>
              <a:rPr lang="fr-FR" dirty="0" err="1" smtClean="0"/>
              <a:t>enforcement</a:t>
            </a:r>
            <a:endParaRPr lang="fr-FR" dirty="0" smtClean="0"/>
          </a:p>
          <a:p>
            <a:r>
              <a:rPr lang="fr-FR" dirty="0" smtClean="0"/>
              <a:t>Training and </a:t>
            </a:r>
            <a:r>
              <a:rPr lang="fr-FR" dirty="0" err="1" smtClean="0"/>
              <a:t>awareness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696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Codes of </a:t>
            </a:r>
            <a:r>
              <a:rPr lang="fr-FR" dirty="0" err="1" smtClean="0"/>
              <a:t>ethics</a:t>
            </a:r>
            <a:r>
              <a:rPr lang="fr-FR" dirty="0" smtClean="0"/>
              <a:t>/</a:t>
            </a:r>
            <a:r>
              <a:rPr lang="fr-FR" dirty="0" err="1" smtClean="0"/>
              <a:t>conduct</a:t>
            </a:r>
            <a:r>
              <a:rPr lang="fr-FR" dirty="0" smtClean="0"/>
              <a:t> for </a:t>
            </a:r>
            <a:r>
              <a:rPr lang="fr-FR" dirty="0" err="1" smtClean="0"/>
              <a:t>MPs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Few countries have </a:t>
            </a:r>
            <a:r>
              <a:rPr lang="fr-FR" dirty="0" err="1" smtClean="0"/>
              <a:t>them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Reluctance by </a:t>
            </a:r>
            <a:r>
              <a:rPr lang="fr-FR" dirty="0" err="1" smtClean="0"/>
              <a:t>some</a:t>
            </a:r>
            <a:r>
              <a:rPr lang="fr-FR" dirty="0" smtClean="0"/>
              <a:t> countries to </a:t>
            </a:r>
            <a:r>
              <a:rPr lang="fr-FR" dirty="0" err="1" smtClean="0"/>
              <a:t>introduce</a:t>
            </a:r>
            <a:r>
              <a:rPr lang="fr-FR" dirty="0" smtClean="0"/>
              <a:t> </a:t>
            </a:r>
            <a:r>
              <a:rPr lang="fr-FR" dirty="0" err="1" smtClean="0"/>
              <a:t>such</a:t>
            </a:r>
            <a:r>
              <a:rPr lang="fr-FR" dirty="0" smtClean="0"/>
              <a:t> codes</a:t>
            </a:r>
          </a:p>
          <a:p>
            <a:endParaRPr lang="fr-FR" dirty="0" smtClean="0"/>
          </a:p>
          <a:p>
            <a:r>
              <a:rPr lang="fr-FR" dirty="0" smtClean="0"/>
              <a:t>GRECO </a:t>
            </a:r>
            <a:r>
              <a:rPr lang="fr-FR" dirty="0" err="1" smtClean="0"/>
              <a:t>sees</a:t>
            </a:r>
            <a:r>
              <a:rPr lang="fr-FR" dirty="0" smtClean="0"/>
              <a:t> codes of </a:t>
            </a:r>
            <a:r>
              <a:rPr lang="fr-FR" dirty="0" err="1" smtClean="0"/>
              <a:t>conduct</a:t>
            </a:r>
            <a:r>
              <a:rPr lang="fr-FR" dirty="0" smtClean="0"/>
              <a:t> as a key </a:t>
            </a:r>
            <a:r>
              <a:rPr lang="fr-FR" dirty="0" err="1" smtClean="0"/>
              <a:t>element</a:t>
            </a:r>
            <a:r>
              <a:rPr lang="fr-FR" dirty="0" smtClean="0"/>
              <a:t> for </a:t>
            </a:r>
            <a:r>
              <a:rPr lang="fr-FR" dirty="0" err="1" smtClean="0"/>
              <a:t>developing</a:t>
            </a:r>
            <a:r>
              <a:rPr lang="fr-FR" dirty="0" smtClean="0"/>
              <a:t> </a:t>
            </a:r>
            <a:r>
              <a:rPr lang="fr-FR" dirty="0" err="1" smtClean="0"/>
              <a:t>MPs</a:t>
            </a:r>
            <a:r>
              <a:rPr lang="fr-FR" dirty="0" smtClean="0"/>
              <a:t> </a:t>
            </a:r>
            <a:r>
              <a:rPr lang="fr-FR" dirty="0" err="1" smtClean="0"/>
              <a:t>integrity</a:t>
            </a:r>
            <a:r>
              <a:rPr lang="fr-FR" dirty="0" smtClean="0"/>
              <a:t> and </a:t>
            </a:r>
            <a:r>
              <a:rPr lang="fr-FR" dirty="0" err="1" smtClean="0"/>
              <a:t>improving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public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67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Conditions for a </a:t>
            </a:r>
            <a:r>
              <a:rPr lang="fr-FR" dirty="0" err="1" smtClean="0"/>
              <a:t>successful</a:t>
            </a:r>
            <a:r>
              <a:rPr lang="fr-FR" dirty="0" smtClean="0"/>
              <a:t> code of </a:t>
            </a:r>
            <a:r>
              <a:rPr lang="fr-FR" dirty="0" err="1" smtClean="0"/>
              <a:t>conduct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err="1" smtClean="0"/>
              <a:t>developed,adopted</a:t>
            </a:r>
            <a:r>
              <a:rPr lang="fr-FR" dirty="0" smtClean="0"/>
              <a:t> and </a:t>
            </a:r>
            <a:r>
              <a:rPr lang="fr-FR" dirty="0" err="1" smtClean="0"/>
              <a:t>kept</a:t>
            </a:r>
            <a:r>
              <a:rPr lang="fr-FR" dirty="0" smtClean="0"/>
              <a:t> up to date by </a:t>
            </a:r>
            <a:r>
              <a:rPr lang="fr-FR" dirty="0" err="1" smtClean="0"/>
              <a:t>MPs</a:t>
            </a:r>
            <a:r>
              <a:rPr lang="fr-FR" dirty="0" smtClean="0"/>
              <a:t> </a:t>
            </a:r>
            <a:r>
              <a:rPr lang="fr-FR" dirty="0" err="1" smtClean="0"/>
              <a:t>themselves</a:t>
            </a:r>
            <a:endParaRPr lang="fr-FR" dirty="0" smtClean="0"/>
          </a:p>
          <a:p>
            <a:r>
              <a:rPr lang="fr-FR" dirty="0" err="1" smtClean="0"/>
              <a:t>containing</a:t>
            </a:r>
            <a:r>
              <a:rPr lang="fr-FR" dirty="0" smtClean="0"/>
              <a:t> </a:t>
            </a:r>
            <a:r>
              <a:rPr lang="fr-FR" dirty="0" err="1" smtClean="0"/>
              <a:t>practical</a:t>
            </a:r>
            <a:r>
              <a:rPr lang="fr-FR" dirty="0" smtClean="0"/>
              <a:t> guidance</a:t>
            </a:r>
          </a:p>
          <a:p>
            <a:r>
              <a:rPr lang="fr-FR" dirty="0" err="1" smtClean="0"/>
              <a:t>easily</a:t>
            </a:r>
            <a:r>
              <a:rPr lang="fr-FR" dirty="0" smtClean="0"/>
              <a:t> accessible to the public</a:t>
            </a:r>
          </a:p>
          <a:p>
            <a:r>
              <a:rPr lang="fr-FR" dirty="0" err="1"/>
              <a:t>a</a:t>
            </a:r>
            <a:r>
              <a:rPr lang="fr-FR" dirty="0" err="1" smtClean="0"/>
              <a:t>ccompanied</a:t>
            </a:r>
            <a:r>
              <a:rPr lang="fr-FR" dirty="0" smtClean="0"/>
              <a:t> by </a:t>
            </a:r>
            <a:r>
              <a:rPr lang="fr-FR" dirty="0" err="1" smtClean="0"/>
              <a:t>practical</a:t>
            </a:r>
            <a:r>
              <a:rPr lang="fr-FR" dirty="0" smtClean="0"/>
              <a:t> </a:t>
            </a:r>
            <a:r>
              <a:rPr lang="fr-FR" dirty="0" err="1" smtClean="0"/>
              <a:t>awareness</a:t>
            </a:r>
            <a:r>
              <a:rPr lang="fr-FR" dirty="0" smtClean="0"/>
              <a:t> and </a:t>
            </a:r>
            <a:r>
              <a:rPr lang="fr-FR" dirty="0" err="1" smtClean="0"/>
              <a:t>enforcement</a:t>
            </a:r>
            <a:r>
              <a:rPr lang="fr-FR" dirty="0" smtClean="0"/>
              <a:t> </a:t>
            </a:r>
            <a:r>
              <a:rPr lang="fr-FR" dirty="0" err="1" smtClean="0"/>
              <a:t>measures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35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Elements</a:t>
            </a:r>
            <a:r>
              <a:rPr lang="fr-FR" dirty="0" smtClean="0"/>
              <a:t> of a code of </a:t>
            </a:r>
            <a:r>
              <a:rPr lang="fr-FR" dirty="0" err="1" smtClean="0"/>
              <a:t>conduct</a:t>
            </a:r>
            <a:r>
              <a:rPr lang="fr-FR" dirty="0" smtClean="0"/>
              <a:t>: </a:t>
            </a:r>
            <a:r>
              <a:rPr lang="fr-FR" dirty="0" err="1" smtClean="0"/>
              <a:t>Conflicts</a:t>
            </a:r>
            <a:r>
              <a:rPr lang="fr-FR" dirty="0" smtClean="0"/>
              <a:t> of </a:t>
            </a:r>
            <a:r>
              <a:rPr lang="fr-FR" dirty="0" err="1" smtClean="0"/>
              <a:t>interest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Few and </a:t>
            </a:r>
            <a:r>
              <a:rPr lang="fr-FR" dirty="0" err="1" smtClean="0"/>
              <a:t>narrow</a:t>
            </a:r>
            <a:r>
              <a:rPr lang="fr-FR" dirty="0" smtClean="0"/>
              <a:t> </a:t>
            </a:r>
            <a:r>
              <a:rPr lang="fr-FR" dirty="0" err="1" smtClean="0"/>
              <a:t>regulations</a:t>
            </a:r>
            <a:endParaRPr lang="fr-FR" dirty="0" smtClean="0"/>
          </a:p>
          <a:p>
            <a:r>
              <a:rPr lang="fr-FR" dirty="0" smtClean="0"/>
              <a:t>GRECO </a:t>
            </a:r>
            <a:r>
              <a:rPr lang="fr-FR" dirty="0" err="1" smtClean="0"/>
              <a:t>called</a:t>
            </a:r>
            <a:r>
              <a:rPr lang="fr-FR" dirty="0" smtClean="0"/>
              <a:t> for the introduction of a </a:t>
            </a:r>
            <a:r>
              <a:rPr lang="fr-FR" dirty="0" err="1" smtClean="0"/>
              <a:t>requirement</a:t>
            </a:r>
            <a:r>
              <a:rPr lang="fr-FR" dirty="0" smtClean="0"/>
              <a:t> of ad hoc </a:t>
            </a:r>
            <a:r>
              <a:rPr lang="fr-FR" dirty="0" err="1" smtClean="0"/>
              <a:t>disclosure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/>
              <a:t> </a:t>
            </a:r>
            <a:r>
              <a:rPr lang="fr-FR" dirty="0" smtClean="0"/>
              <a:t>a </a:t>
            </a:r>
            <a:r>
              <a:rPr lang="fr-FR" dirty="0" err="1" smtClean="0"/>
              <a:t>conflict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the </a:t>
            </a:r>
            <a:r>
              <a:rPr lang="fr-FR" dirty="0" err="1" smtClean="0"/>
              <a:t>private</a:t>
            </a:r>
            <a:r>
              <a:rPr lang="fr-FR" dirty="0" smtClean="0"/>
              <a:t> </a:t>
            </a:r>
            <a:r>
              <a:rPr lang="fr-FR" dirty="0" err="1" smtClean="0"/>
              <a:t>interests</a:t>
            </a:r>
            <a:r>
              <a:rPr lang="fr-FR" dirty="0" smtClean="0"/>
              <a:t> of an MP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emerge</a:t>
            </a:r>
            <a:r>
              <a:rPr lang="fr-FR" dirty="0" smtClean="0"/>
              <a:t> in relation to a </a:t>
            </a:r>
            <a:r>
              <a:rPr lang="fr-FR" dirty="0" err="1" smtClean="0"/>
              <a:t>matter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</a:t>
            </a:r>
            <a:r>
              <a:rPr lang="fr-FR" dirty="0" err="1" smtClean="0"/>
              <a:t>consideration</a:t>
            </a:r>
            <a:r>
              <a:rPr lang="fr-FR" dirty="0" smtClean="0"/>
              <a:t> in </a:t>
            </a:r>
            <a:r>
              <a:rPr lang="fr-FR" dirty="0" err="1" smtClean="0"/>
              <a:t>parliamentary</a:t>
            </a:r>
            <a:r>
              <a:rPr lang="fr-FR" dirty="0" smtClean="0"/>
              <a:t> </a:t>
            </a:r>
            <a:r>
              <a:rPr lang="fr-FR" dirty="0" err="1" smtClean="0"/>
              <a:t>proceedings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236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elements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of a code of </a:t>
            </a:r>
            <a:r>
              <a:rPr lang="fr-FR" dirty="0" err="1" smtClean="0"/>
              <a:t>conduct</a:t>
            </a:r>
            <a:r>
              <a:rPr lang="fr-FR" dirty="0" smtClean="0"/>
              <a:t/>
            </a:r>
            <a:br>
              <a:rPr lang="fr-FR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Guidance on gifts</a:t>
            </a:r>
          </a:p>
          <a:p>
            <a:r>
              <a:rPr lang="fr-FR" dirty="0" err="1" smtClean="0"/>
              <a:t>Incompatibilities</a:t>
            </a:r>
            <a:r>
              <a:rPr lang="fr-FR" dirty="0" smtClean="0"/>
              <a:t> and </a:t>
            </a:r>
            <a:r>
              <a:rPr lang="fr-FR" dirty="0" err="1" smtClean="0"/>
              <a:t>accessory</a:t>
            </a:r>
            <a:r>
              <a:rPr lang="fr-FR" dirty="0" smtClean="0"/>
              <a:t> </a:t>
            </a:r>
            <a:r>
              <a:rPr lang="fr-FR" dirty="0" err="1" smtClean="0"/>
              <a:t>activities</a:t>
            </a:r>
            <a:endParaRPr lang="fr-FR" dirty="0" smtClean="0"/>
          </a:p>
          <a:p>
            <a:r>
              <a:rPr lang="fr-FR" dirty="0" smtClean="0"/>
              <a:t>Lobbying of </a:t>
            </a:r>
            <a:r>
              <a:rPr lang="fr-FR" dirty="0" err="1" smtClean="0"/>
              <a:t>MPs</a:t>
            </a:r>
            <a:endParaRPr lang="fr-FR" dirty="0" smtClean="0"/>
          </a:p>
          <a:p>
            <a:r>
              <a:rPr lang="fr-FR" dirty="0" err="1" smtClean="0"/>
              <a:t>Declaration</a:t>
            </a:r>
            <a:r>
              <a:rPr lang="fr-FR" dirty="0" smtClean="0"/>
              <a:t> of </a:t>
            </a:r>
            <a:r>
              <a:rPr lang="fr-FR" dirty="0" err="1" smtClean="0"/>
              <a:t>assets</a:t>
            </a:r>
            <a:r>
              <a:rPr lang="fr-FR" dirty="0" smtClean="0"/>
              <a:t>, </a:t>
            </a:r>
            <a:r>
              <a:rPr lang="fr-FR" dirty="0" err="1" smtClean="0"/>
              <a:t>income</a:t>
            </a:r>
            <a:r>
              <a:rPr lang="fr-FR" dirty="0" smtClean="0"/>
              <a:t>, </a:t>
            </a:r>
            <a:r>
              <a:rPr lang="fr-FR" dirty="0" err="1" smtClean="0"/>
              <a:t>liabilities</a:t>
            </a:r>
            <a:r>
              <a:rPr lang="fr-FR" dirty="0" smtClean="0"/>
              <a:t> and </a:t>
            </a:r>
            <a:r>
              <a:rPr lang="fr-FR" dirty="0" err="1" smtClean="0"/>
              <a:t>interests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38112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Myriad Pro"/>
        <a:ea typeface=""/>
        <a:cs typeface="Arial"/>
      </a:majorFont>
      <a:minorFont>
        <a:latin typeface="Myriad Pro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4405</TotalTime>
  <Words>1981</Words>
  <Application>Microsoft Office PowerPoint</Application>
  <PresentationFormat>On-screen Show (4:3)</PresentationFormat>
  <Paragraphs>125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PowerPoint Presentation</vt:lpstr>
      <vt:lpstr>GRECO</vt:lpstr>
      <vt:lpstr>Working Methods</vt:lpstr>
      <vt:lpstr>4th Evaluation Round:  prevention of corruption among MPs,  judges and prosecutors</vt:lpstr>
      <vt:lpstr>Prevention of corruption among MPs: scope of evaluation</vt:lpstr>
      <vt:lpstr>Codes of ethics/conduct for MPs</vt:lpstr>
      <vt:lpstr>Conditions for a successful code of conduct</vt:lpstr>
      <vt:lpstr>Elements of a code of conduct: Conflicts of interest  </vt:lpstr>
      <vt:lpstr>Other elements  of a code of conduct </vt:lpstr>
      <vt:lpstr>Declaration of assets, income, liabilities and interests </vt:lpstr>
      <vt:lpstr>Supervision and enforcement</vt:lpstr>
      <vt:lpstr>PowerPoint Presentation</vt:lpstr>
    </vt:vector>
  </TitlesOfParts>
  <Company>Council of Europe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prestini</dc:creator>
  <cp:lastModifiedBy>MEUDAL-LEENDERS Sophie</cp:lastModifiedBy>
  <cp:revision>100</cp:revision>
  <dcterms:created xsi:type="dcterms:W3CDTF">2008-05-07T10:04:05Z</dcterms:created>
  <dcterms:modified xsi:type="dcterms:W3CDTF">2014-05-06T06:20:49Z</dcterms:modified>
</cp:coreProperties>
</file>